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84" r:id="rId3"/>
    <p:sldId id="273" r:id="rId4"/>
    <p:sldId id="267" r:id="rId5"/>
    <p:sldId id="259" r:id="rId6"/>
    <p:sldId id="275" r:id="rId7"/>
    <p:sldId id="282" r:id="rId8"/>
    <p:sldId id="269" r:id="rId9"/>
    <p:sldId id="271" r:id="rId10"/>
    <p:sldId id="291" r:id="rId11"/>
    <p:sldId id="290" r:id="rId12"/>
    <p:sldId id="280" r:id="rId13"/>
    <p:sldId id="262" r:id="rId14"/>
    <p:sldId id="292" r:id="rId15"/>
    <p:sldId id="274" r:id="rId16"/>
    <p:sldId id="272" r:id="rId17"/>
    <p:sldId id="265" r:id="rId18"/>
    <p:sldId id="283" r:id="rId19"/>
    <p:sldId id="279" r:id="rId20"/>
    <p:sldId id="266" r:id="rId21"/>
    <p:sldId id="261" r:id="rId22"/>
    <p:sldId id="270" r:id="rId23"/>
    <p:sldId id="257" r:id="rId24"/>
    <p:sldId id="263" r:id="rId25"/>
    <p:sldId id="285" r:id="rId26"/>
    <p:sldId id="264" r:id="rId27"/>
    <p:sldId id="276" r:id="rId28"/>
    <p:sldId id="258" r:id="rId29"/>
    <p:sldId id="268" r:id="rId30"/>
    <p:sldId id="294" r:id="rId31"/>
    <p:sldId id="295" r:id="rId32"/>
    <p:sldId id="277" r:id="rId3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el 13"/>
          <p:cNvSpPr>
            <a:spLocks noGrp="1"/>
          </p:cNvSpPr>
          <p:nvPr>
            <p:ph type="ctrTitle"/>
          </p:nvPr>
        </p:nvSpPr>
        <p:spPr>
          <a:xfrm>
            <a:off x="1432560" y="359898"/>
            <a:ext cx="7406640" cy="1472184"/>
          </a:xfrm>
        </p:spPr>
        <p:txBody>
          <a:bodyPr anchor="b"/>
          <a:lstStyle>
            <a:lvl1pPr algn="l">
              <a:defRPr/>
            </a:lvl1pPr>
            <a:extLst/>
          </a:lstStyle>
          <a:p>
            <a:r>
              <a:rPr lang="de-DE" smtClean="0"/>
              <a:t>Titelmasterformat durch Klicken bearbeiten</a:t>
            </a:r>
            <a:endParaRPr lang="en-US"/>
          </a:p>
        </p:txBody>
      </p:sp>
      <p:sp>
        <p:nvSpPr>
          <p:cNvPr id="22" name="Unt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6" name="Datumsplatzhalter 6"/>
          <p:cNvSpPr>
            <a:spLocks noGrp="1"/>
          </p:cNvSpPr>
          <p:nvPr>
            <p:ph type="dt" sz="half" idx="10"/>
          </p:nvPr>
        </p:nvSpPr>
        <p:spPr/>
        <p:txBody>
          <a:bodyPr/>
          <a:lstStyle>
            <a:lvl1pPr>
              <a:defRPr/>
            </a:lvl1pPr>
            <a:extLst/>
          </a:lstStyle>
          <a:p>
            <a:pPr>
              <a:defRPr/>
            </a:pPr>
            <a:fld id="{01001034-0B91-499F-BA72-D54954A00159}" type="datetimeFigureOut">
              <a:rPr lang="de-DE"/>
              <a:pPr>
                <a:defRPr/>
              </a:pPr>
              <a:t>03.04.2016</a:t>
            </a:fld>
            <a:endParaRPr lang="de-DE"/>
          </a:p>
        </p:txBody>
      </p:sp>
      <p:sp>
        <p:nvSpPr>
          <p:cNvPr id="7" name="Fußzeilenplatzhalter 19"/>
          <p:cNvSpPr>
            <a:spLocks noGrp="1"/>
          </p:cNvSpPr>
          <p:nvPr>
            <p:ph type="ftr" sz="quarter" idx="11"/>
          </p:nvPr>
        </p:nvSpPr>
        <p:spPr/>
        <p:txBody>
          <a:bodyPr/>
          <a:lstStyle>
            <a:lvl1pPr>
              <a:defRPr/>
            </a:lvl1pPr>
            <a:extLst/>
          </a:lstStyle>
          <a:p>
            <a:pPr>
              <a:defRPr/>
            </a:pPr>
            <a:endParaRPr lang="de-DE"/>
          </a:p>
        </p:txBody>
      </p:sp>
      <p:sp>
        <p:nvSpPr>
          <p:cNvPr id="8" name="Foliennummernplatzhalter 9"/>
          <p:cNvSpPr>
            <a:spLocks noGrp="1"/>
          </p:cNvSpPr>
          <p:nvPr>
            <p:ph type="sldNum" sz="quarter" idx="12"/>
          </p:nvPr>
        </p:nvSpPr>
        <p:spPr/>
        <p:txBody>
          <a:bodyPr/>
          <a:lstStyle>
            <a:lvl1pPr>
              <a:defRPr/>
            </a:lvl1pPr>
            <a:extLst/>
          </a:lstStyle>
          <a:p>
            <a:pPr>
              <a:defRPr/>
            </a:pPr>
            <a:fld id="{F341B4C6-B737-40C3-8C82-52AB9AB551E0}"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fld id="{0332FA38-52C7-44C1-9841-70FEBB64038A}" type="datetimeFigureOut">
              <a:rPr lang="de-DE"/>
              <a:pPr>
                <a:defRPr/>
              </a:pPr>
              <a:t>03.04.2016</a:t>
            </a:fld>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8A9BCFB1-4A19-4725-818C-152A881EDC9B}"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274639"/>
            <a:ext cx="1828800" cy="5851525"/>
          </a:xfrm>
        </p:spPr>
        <p:txBody>
          <a:bodyPr vert="eaVert"/>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143000" y="274640"/>
            <a:ext cx="5562600" cy="5851525"/>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fld id="{329EBCB6-A514-40D0-A105-940F39BFF664}" type="datetimeFigureOut">
              <a:rPr lang="de-DE"/>
              <a:pPr>
                <a:defRPr/>
              </a:pPr>
              <a:t>03.04.2016</a:t>
            </a:fld>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ECC5F815-6441-4736-81A5-E7BBA0345B8B}"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idx="1"/>
          </p:nvPr>
        </p:nvSpPr>
        <p:spPr/>
        <p:txBody>
          <a:bodyPr/>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23"/>
          <p:cNvSpPr>
            <a:spLocks noGrp="1"/>
          </p:cNvSpPr>
          <p:nvPr>
            <p:ph type="dt" sz="half" idx="10"/>
          </p:nvPr>
        </p:nvSpPr>
        <p:spPr/>
        <p:txBody>
          <a:bodyPr/>
          <a:lstStyle>
            <a:lvl1pPr>
              <a:defRPr/>
            </a:lvl1pPr>
          </a:lstStyle>
          <a:p>
            <a:pPr>
              <a:defRPr/>
            </a:pPr>
            <a:fld id="{386C4185-D16F-494D-9933-903C7A6CB794}" type="datetimeFigureOut">
              <a:rPr lang="de-DE"/>
              <a:pPr>
                <a:defRPr/>
              </a:pPr>
              <a:t>03.04.2016</a:t>
            </a:fld>
            <a:endParaRPr lang="de-DE"/>
          </a:p>
        </p:txBody>
      </p:sp>
      <p:sp>
        <p:nvSpPr>
          <p:cNvPr id="5" name="Fußzeilenplatzhalter 9"/>
          <p:cNvSpPr>
            <a:spLocks noGrp="1"/>
          </p:cNvSpPr>
          <p:nvPr>
            <p:ph type="ftr" sz="quarter" idx="11"/>
          </p:nvPr>
        </p:nvSpPr>
        <p:spPr/>
        <p:txBody>
          <a:bodyPr/>
          <a:lstStyle>
            <a:lvl1pPr>
              <a:defRPr/>
            </a:lvl1pPr>
          </a:lstStyle>
          <a:p>
            <a:pPr>
              <a:defRPr/>
            </a:pPr>
            <a:endParaRPr lang="de-DE"/>
          </a:p>
        </p:txBody>
      </p:sp>
      <p:sp>
        <p:nvSpPr>
          <p:cNvPr id="6" name="Foliennummernplatzhalter 21"/>
          <p:cNvSpPr>
            <a:spLocks noGrp="1"/>
          </p:cNvSpPr>
          <p:nvPr>
            <p:ph type="sldNum" sz="quarter" idx="12"/>
          </p:nvPr>
        </p:nvSpPr>
        <p:spPr/>
        <p:txBody>
          <a:bodyPr/>
          <a:lstStyle>
            <a:lvl1pPr>
              <a:defRPr/>
            </a:lvl1pPr>
          </a:lstStyle>
          <a:p>
            <a:pPr>
              <a:defRPr/>
            </a:pPr>
            <a:fld id="{5F98B489-6488-4D65-858C-D66162EC999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4" name="Rechteck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hteck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de-DE" smtClean="0"/>
              <a:t>Titelmasterformat durch Klicken bearbeiten</a:t>
            </a:r>
            <a:endParaRPr lang="en-US"/>
          </a:p>
        </p:txBody>
      </p:sp>
      <p:sp>
        <p:nvSpPr>
          <p:cNvPr id="3" name="Textplatzhalt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Textmasterformate durch Klicken bearbeiten</a:t>
            </a:r>
          </a:p>
        </p:txBody>
      </p:sp>
      <p:sp>
        <p:nvSpPr>
          <p:cNvPr id="8" name="Datumsplatzhalter 3"/>
          <p:cNvSpPr>
            <a:spLocks noGrp="1"/>
          </p:cNvSpPr>
          <p:nvPr>
            <p:ph type="dt" sz="half" idx="10"/>
          </p:nvPr>
        </p:nvSpPr>
        <p:spPr/>
        <p:txBody>
          <a:bodyPr/>
          <a:lstStyle>
            <a:lvl1pPr>
              <a:defRPr/>
            </a:lvl1pPr>
            <a:extLst/>
          </a:lstStyle>
          <a:p>
            <a:pPr>
              <a:defRPr/>
            </a:pPr>
            <a:fld id="{8D9AC4AE-27E0-489B-A3B5-A89C7F2DB4BE}" type="datetimeFigureOut">
              <a:rPr lang="de-DE"/>
              <a:pPr>
                <a:defRPr/>
              </a:pPr>
              <a:t>03.04.2016</a:t>
            </a:fld>
            <a:endParaRPr lang="de-DE"/>
          </a:p>
        </p:txBody>
      </p:sp>
      <p:sp>
        <p:nvSpPr>
          <p:cNvPr id="9" name="Fußzeilenplatzhalter 4"/>
          <p:cNvSpPr>
            <a:spLocks noGrp="1"/>
          </p:cNvSpPr>
          <p:nvPr>
            <p:ph type="ftr" sz="quarter" idx="11"/>
          </p:nvPr>
        </p:nvSpPr>
        <p:spPr/>
        <p:txBody>
          <a:bodyPr/>
          <a:lstStyle>
            <a:lvl1pPr>
              <a:defRPr/>
            </a:lvl1pPr>
            <a:extLst/>
          </a:lstStyle>
          <a:p>
            <a:pPr>
              <a:defRPr/>
            </a:pPr>
            <a:endParaRPr lang="de-DE"/>
          </a:p>
        </p:txBody>
      </p:sp>
      <p:sp>
        <p:nvSpPr>
          <p:cNvPr id="10" name="Foliennummernplatzhalter 5"/>
          <p:cNvSpPr>
            <a:spLocks noGrp="1"/>
          </p:cNvSpPr>
          <p:nvPr>
            <p:ph type="sldNum" sz="quarter" idx="12"/>
          </p:nvPr>
        </p:nvSpPr>
        <p:spPr/>
        <p:txBody>
          <a:bodyPr/>
          <a:lstStyle>
            <a:lvl1pPr>
              <a:defRPr/>
            </a:lvl1pPr>
            <a:extLst/>
          </a:lstStyle>
          <a:p>
            <a:pPr>
              <a:defRPr/>
            </a:pPr>
            <a:fld id="{21336C5A-B687-4394-8237-516DB70CCD05}"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de-DE" smtClean="0"/>
              <a:t>Titelmasterformat durch Klicken bearbeiten</a:t>
            </a:r>
            <a:endParaRPr lang="en-US"/>
          </a:p>
        </p:txBody>
      </p:sp>
      <p:sp>
        <p:nvSpPr>
          <p:cNvPr id="3" name="Inhaltsplatzhalt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23"/>
          <p:cNvSpPr>
            <a:spLocks noGrp="1"/>
          </p:cNvSpPr>
          <p:nvPr>
            <p:ph type="dt" sz="half" idx="10"/>
          </p:nvPr>
        </p:nvSpPr>
        <p:spPr/>
        <p:txBody>
          <a:bodyPr/>
          <a:lstStyle>
            <a:lvl1pPr>
              <a:defRPr/>
            </a:lvl1pPr>
          </a:lstStyle>
          <a:p>
            <a:pPr>
              <a:defRPr/>
            </a:pPr>
            <a:fld id="{35E0AA1A-303E-4B0D-9D11-91FF44D28AF1}" type="datetimeFigureOut">
              <a:rPr lang="de-DE"/>
              <a:pPr>
                <a:defRPr/>
              </a:pPr>
              <a:t>03.04.2016</a:t>
            </a:fld>
            <a:endParaRPr lang="de-DE"/>
          </a:p>
        </p:txBody>
      </p:sp>
      <p:sp>
        <p:nvSpPr>
          <p:cNvPr id="6" name="Fußzeilenplatzhalter 9"/>
          <p:cNvSpPr>
            <a:spLocks noGrp="1"/>
          </p:cNvSpPr>
          <p:nvPr>
            <p:ph type="ftr" sz="quarter" idx="11"/>
          </p:nvPr>
        </p:nvSpPr>
        <p:spPr/>
        <p:txBody>
          <a:bodyPr/>
          <a:lstStyle>
            <a:lvl1pPr>
              <a:defRPr/>
            </a:lvl1pPr>
          </a:lstStyle>
          <a:p>
            <a:pPr>
              <a:defRPr/>
            </a:pPr>
            <a:endParaRPr lang="de-DE"/>
          </a:p>
        </p:txBody>
      </p:sp>
      <p:sp>
        <p:nvSpPr>
          <p:cNvPr id="7" name="Foliennummernplatzhalter 21"/>
          <p:cNvSpPr>
            <a:spLocks noGrp="1"/>
          </p:cNvSpPr>
          <p:nvPr>
            <p:ph type="sldNum" sz="quarter" idx="12"/>
          </p:nvPr>
        </p:nvSpPr>
        <p:spPr/>
        <p:txBody>
          <a:bodyPr/>
          <a:lstStyle>
            <a:lvl1pPr>
              <a:defRPr/>
            </a:lvl1pPr>
          </a:lstStyle>
          <a:p>
            <a:pPr>
              <a:defRPr/>
            </a:pPr>
            <a:fld id="{73A06B67-5A86-44A7-AD73-157169BCEECE}"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lstStyle>
            <a:lvl1pPr algn="ctr">
              <a:defRPr sz="4500" b="1" cap="none" baseline="0"/>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4" name="Textplatzhalt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5" name="Inhaltsplatzhalt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extLst/>
          </a:lstStyle>
          <a:p>
            <a:pPr>
              <a:defRPr/>
            </a:pPr>
            <a:fld id="{B953D1CE-3372-4EBE-8130-AD327294E38D}" type="datetimeFigureOut">
              <a:rPr lang="de-DE"/>
              <a:pPr>
                <a:defRPr/>
              </a:pPr>
              <a:t>03.04.2016</a:t>
            </a:fld>
            <a:endParaRPr lang="de-DE"/>
          </a:p>
        </p:txBody>
      </p:sp>
      <p:sp>
        <p:nvSpPr>
          <p:cNvPr id="8" name="Fußzeilenplatzhalter 7"/>
          <p:cNvSpPr>
            <a:spLocks noGrp="1"/>
          </p:cNvSpPr>
          <p:nvPr>
            <p:ph type="ftr" sz="quarter" idx="11"/>
          </p:nvPr>
        </p:nvSpPr>
        <p:spPr/>
        <p:txBody>
          <a:bodyPr/>
          <a:lstStyle>
            <a:lvl1pPr>
              <a:defRPr/>
            </a:lvl1pPr>
            <a:extLst/>
          </a:lstStyle>
          <a:p>
            <a:pPr>
              <a:defRPr/>
            </a:pPr>
            <a:endParaRPr lang="de-DE"/>
          </a:p>
        </p:txBody>
      </p:sp>
      <p:sp>
        <p:nvSpPr>
          <p:cNvPr id="9" name="Foliennummernplatzhalter 8"/>
          <p:cNvSpPr>
            <a:spLocks noGrp="1"/>
          </p:cNvSpPr>
          <p:nvPr>
            <p:ph type="sldNum" sz="quarter" idx="12"/>
          </p:nvPr>
        </p:nvSpPr>
        <p:spPr/>
        <p:txBody>
          <a:bodyPr/>
          <a:lstStyle>
            <a:lvl1pPr>
              <a:defRPr/>
            </a:lvl1pPr>
            <a:extLst/>
          </a:lstStyle>
          <a:p>
            <a:pPr>
              <a:defRPr/>
            </a:pPr>
            <a:fld id="{845D8DB7-D8B4-4EAC-998C-36DD5544EE2D}"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de-DE" smtClean="0"/>
              <a:t>Titelmasterformat durch Klicken bearbeiten</a:t>
            </a:r>
            <a:endParaRPr lang="en-US"/>
          </a:p>
        </p:txBody>
      </p:sp>
      <p:sp>
        <p:nvSpPr>
          <p:cNvPr id="3" name="Datumsplatzhalter 23"/>
          <p:cNvSpPr>
            <a:spLocks noGrp="1"/>
          </p:cNvSpPr>
          <p:nvPr>
            <p:ph type="dt" sz="half" idx="10"/>
          </p:nvPr>
        </p:nvSpPr>
        <p:spPr/>
        <p:txBody>
          <a:bodyPr/>
          <a:lstStyle>
            <a:lvl1pPr>
              <a:defRPr/>
            </a:lvl1pPr>
          </a:lstStyle>
          <a:p>
            <a:pPr>
              <a:defRPr/>
            </a:pPr>
            <a:fld id="{6E9E5542-C972-4F27-AC68-F6486788082B}" type="datetimeFigureOut">
              <a:rPr lang="de-DE"/>
              <a:pPr>
                <a:defRPr/>
              </a:pPr>
              <a:t>03.04.2016</a:t>
            </a:fld>
            <a:endParaRPr lang="de-DE"/>
          </a:p>
        </p:txBody>
      </p:sp>
      <p:sp>
        <p:nvSpPr>
          <p:cNvPr id="4" name="Fußzeilenplatzhalter 9"/>
          <p:cNvSpPr>
            <a:spLocks noGrp="1"/>
          </p:cNvSpPr>
          <p:nvPr>
            <p:ph type="ftr" sz="quarter" idx="11"/>
          </p:nvPr>
        </p:nvSpPr>
        <p:spPr/>
        <p:txBody>
          <a:bodyPr/>
          <a:lstStyle>
            <a:lvl1pPr>
              <a:defRPr/>
            </a:lvl1pPr>
          </a:lstStyle>
          <a:p>
            <a:pPr>
              <a:defRPr/>
            </a:pPr>
            <a:endParaRPr lang="de-DE"/>
          </a:p>
        </p:txBody>
      </p:sp>
      <p:sp>
        <p:nvSpPr>
          <p:cNvPr id="5" name="Foliennummernplatzhalter 21"/>
          <p:cNvSpPr>
            <a:spLocks noGrp="1"/>
          </p:cNvSpPr>
          <p:nvPr>
            <p:ph type="sldNum" sz="quarter" idx="12"/>
          </p:nvPr>
        </p:nvSpPr>
        <p:spPr/>
        <p:txBody>
          <a:bodyPr/>
          <a:lstStyle>
            <a:lvl1pPr>
              <a:defRPr/>
            </a:lvl1pPr>
          </a:lstStyle>
          <a:p>
            <a:pPr>
              <a:defRPr/>
            </a:pPr>
            <a:fld id="{B0310AD4-29EA-4967-9EC0-C128F4F70AD1}"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hteck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hteck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umsplatzhalter 1"/>
          <p:cNvSpPr>
            <a:spLocks noGrp="1"/>
          </p:cNvSpPr>
          <p:nvPr>
            <p:ph type="dt" sz="half" idx="10"/>
          </p:nvPr>
        </p:nvSpPr>
        <p:spPr/>
        <p:txBody>
          <a:bodyPr/>
          <a:lstStyle>
            <a:lvl1pPr>
              <a:defRPr/>
            </a:lvl1pPr>
            <a:extLst/>
          </a:lstStyle>
          <a:p>
            <a:pPr>
              <a:defRPr/>
            </a:pPr>
            <a:fld id="{277E44FF-DA23-47F2-9E73-9F80B418B061}" type="datetimeFigureOut">
              <a:rPr lang="de-DE"/>
              <a:pPr>
                <a:defRPr/>
              </a:pPr>
              <a:t>03.04.2016</a:t>
            </a:fld>
            <a:endParaRPr lang="de-DE"/>
          </a:p>
        </p:txBody>
      </p:sp>
      <p:sp>
        <p:nvSpPr>
          <p:cNvPr id="5" name="Fußzeilenplatzhalter 2"/>
          <p:cNvSpPr>
            <a:spLocks noGrp="1"/>
          </p:cNvSpPr>
          <p:nvPr>
            <p:ph type="ftr" sz="quarter" idx="11"/>
          </p:nvPr>
        </p:nvSpPr>
        <p:spPr/>
        <p:txBody>
          <a:bodyPr/>
          <a:lstStyle>
            <a:lvl1pPr>
              <a:defRPr/>
            </a:lvl1pPr>
            <a:extLst/>
          </a:lstStyle>
          <a:p>
            <a:pPr>
              <a:defRPr/>
            </a:pPr>
            <a:endParaRPr lang="de-DE"/>
          </a:p>
        </p:txBody>
      </p:sp>
      <p:sp>
        <p:nvSpPr>
          <p:cNvPr id="6" name="Foliennummernplatzhalter 3"/>
          <p:cNvSpPr>
            <a:spLocks noGrp="1"/>
          </p:cNvSpPr>
          <p:nvPr>
            <p:ph type="sldNum" sz="quarter" idx="12"/>
          </p:nvPr>
        </p:nvSpPr>
        <p:spPr/>
        <p:txBody>
          <a:bodyPr/>
          <a:lstStyle>
            <a:lvl1pPr>
              <a:defRPr/>
            </a:lvl1pPr>
            <a:extLst/>
          </a:lstStyle>
          <a:p>
            <a:pPr>
              <a:defRPr/>
            </a:pPr>
            <a:fld id="{76A56117-8E62-4305-93EA-093DAE669AFA}"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de-DE" smtClean="0"/>
              <a:t>Titelmasterformat durch Klicken bearbeiten</a:t>
            </a:r>
            <a:endParaRPr lang="en-US"/>
          </a:p>
        </p:txBody>
      </p:sp>
      <p:sp>
        <p:nvSpPr>
          <p:cNvPr id="3" name="Textplatzhalt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de-DE" smtClean="0"/>
              <a:t>Textmasterformate durch Klicken bearbeiten</a:t>
            </a:r>
          </a:p>
        </p:txBody>
      </p:sp>
      <p:sp>
        <p:nvSpPr>
          <p:cNvPr id="4" name="Inhaltsplatzhalt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extLst/>
          </a:lstStyle>
          <a:p>
            <a:pPr>
              <a:defRPr/>
            </a:pPr>
            <a:fld id="{A4691D4D-ECC6-4C3F-8B23-0BCA9BD29F12}" type="datetimeFigureOut">
              <a:rPr lang="de-DE"/>
              <a:pPr>
                <a:defRPr/>
              </a:pPr>
              <a:t>03.04.2016</a:t>
            </a:fld>
            <a:endParaRPr lang="de-DE"/>
          </a:p>
        </p:txBody>
      </p:sp>
      <p:sp>
        <p:nvSpPr>
          <p:cNvPr id="6" name="Fußzeilenplatzhalter 5"/>
          <p:cNvSpPr>
            <a:spLocks noGrp="1"/>
          </p:cNvSpPr>
          <p:nvPr>
            <p:ph type="ftr" sz="quarter" idx="11"/>
          </p:nvPr>
        </p:nvSpPr>
        <p:spPr/>
        <p:txBody>
          <a:bodyPr/>
          <a:lstStyle>
            <a:lvl1pPr>
              <a:defRPr/>
            </a:lvl1pPr>
            <a:extLst/>
          </a:lstStyle>
          <a:p>
            <a:pPr>
              <a:defRPr/>
            </a:pPr>
            <a:endParaRPr lang="de-DE"/>
          </a:p>
        </p:txBody>
      </p:sp>
      <p:sp>
        <p:nvSpPr>
          <p:cNvPr id="7" name="Foliennummernplatzhalter 6"/>
          <p:cNvSpPr>
            <a:spLocks noGrp="1"/>
          </p:cNvSpPr>
          <p:nvPr>
            <p:ph type="sldNum" sz="quarter" idx="12"/>
          </p:nvPr>
        </p:nvSpPr>
        <p:spPr/>
        <p:txBody>
          <a:bodyPr/>
          <a:lstStyle>
            <a:lvl1pPr>
              <a:defRPr/>
            </a:lvl1pPr>
            <a:extLst/>
          </a:lstStyle>
          <a:p>
            <a:pPr>
              <a:defRPr/>
            </a:pPr>
            <a:fld id="{DED13D48-346D-49F5-9B77-6B485E9091A9}"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Rechteck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ussdiagramm: Proz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ussdiagramm: Proz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de-DE" smtClean="0"/>
              <a:t>Titelmasterformat durch Klicken bearbeiten</a:t>
            </a:r>
            <a:endParaRPr lang="en-US"/>
          </a:p>
        </p:txBody>
      </p:sp>
      <p:sp>
        <p:nvSpPr>
          <p:cNvPr id="3" name="Bildplatzhalt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de-DE" noProof="0" smtClean="0"/>
              <a:t>Bild durch Klicken auf Symbol hinzufügen</a:t>
            </a:r>
            <a:endParaRPr lang="en-US" noProof="0" dirty="0"/>
          </a:p>
        </p:txBody>
      </p:sp>
      <p:sp>
        <p:nvSpPr>
          <p:cNvPr id="4" name="Textplatzhalt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de-DE" smtClean="0"/>
              <a:t>Textmasterformate durch Klicken bearbeiten</a:t>
            </a:r>
          </a:p>
        </p:txBody>
      </p:sp>
      <p:sp>
        <p:nvSpPr>
          <p:cNvPr id="8" name="Datumsplatzhalter 4"/>
          <p:cNvSpPr>
            <a:spLocks noGrp="1"/>
          </p:cNvSpPr>
          <p:nvPr>
            <p:ph type="dt" sz="half" idx="10"/>
          </p:nvPr>
        </p:nvSpPr>
        <p:spPr/>
        <p:txBody>
          <a:bodyPr/>
          <a:lstStyle>
            <a:lvl1pPr>
              <a:defRPr/>
            </a:lvl1pPr>
            <a:extLst/>
          </a:lstStyle>
          <a:p>
            <a:pPr>
              <a:defRPr/>
            </a:pPr>
            <a:fld id="{63939572-C6BC-498E-8A9A-240FD07E20B4}" type="datetimeFigureOut">
              <a:rPr lang="de-DE"/>
              <a:pPr>
                <a:defRPr/>
              </a:pPr>
              <a:t>03.04.2016</a:t>
            </a:fld>
            <a:endParaRPr lang="de-DE"/>
          </a:p>
        </p:txBody>
      </p:sp>
      <p:sp>
        <p:nvSpPr>
          <p:cNvPr id="9" name="Fußzeilenplatzhalter 5"/>
          <p:cNvSpPr>
            <a:spLocks noGrp="1"/>
          </p:cNvSpPr>
          <p:nvPr>
            <p:ph type="ftr" sz="quarter" idx="11"/>
          </p:nvPr>
        </p:nvSpPr>
        <p:spPr/>
        <p:txBody>
          <a:bodyPr/>
          <a:lstStyle>
            <a:lvl1pPr>
              <a:defRPr/>
            </a:lvl1pPr>
            <a:extLst/>
          </a:lstStyle>
          <a:p>
            <a:pPr>
              <a:defRPr/>
            </a:pPr>
            <a:endParaRPr lang="de-DE"/>
          </a:p>
        </p:txBody>
      </p:sp>
      <p:sp>
        <p:nvSpPr>
          <p:cNvPr id="10" name="Foliennummernplatzhalter 6"/>
          <p:cNvSpPr>
            <a:spLocks noGrp="1"/>
          </p:cNvSpPr>
          <p:nvPr>
            <p:ph type="sldNum" sz="quarter" idx="12"/>
          </p:nvPr>
        </p:nvSpPr>
        <p:spPr/>
        <p:txBody>
          <a:bodyPr/>
          <a:lstStyle>
            <a:lvl1pPr>
              <a:defRPr/>
            </a:lvl1pPr>
            <a:extLst/>
          </a:lstStyle>
          <a:p>
            <a:pPr>
              <a:defRPr/>
            </a:pPr>
            <a:fld id="{70E24470-9C12-4FE0-A2B1-B9F659ED3611}"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Tort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ad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hteck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elplatzhalter 4"/>
          <p:cNvSpPr>
            <a:spLocks noGrp="1"/>
          </p:cNvSpPr>
          <p:nvPr>
            <p:ph type="title"/>
          </p:nvPr>
        </p:nvSpPr>
        <p:spPr>
          <a:xfrm>
            <a:off x="1435100" y="274638"/>
            <a:ext cx="7499350" cy="1143000"/>
          </a:xfrm>
          <a:prstGeom prst="rect">
            <a:avLst/>
          </a:prstGeom>
        </p:spPr>
        <p:txBody>
          <a:bodyPr anchor="ctr">
            <a:normAutofit/>
          </a:bodyPr>
          <a:lstStyle>
            <a:extLst/>
          </a:lstStyle>
          <a:p>
            <a:r>
              <a:rPr lang="de-DE" smtClean="0"/>
              <a:t>Titelmasterformat durch Klicken bearbeiten</a:t>
            </a:r>
            <a:endParaRPr lang="en-US"/>
          </a:p>
        </p:txBody>
      </p:sp>
      <p:sp>
        <p:nvSpPr>
          <p:cNvPr id="1033" name="Textplatzhalt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24" name="Datumsplatzhalt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E6E13A9B-AC52-49AD-A799-DB6C48413BF4}" type="datetimeFigureOut">
              <a:rPr lang="de-DE"/>
              <a:pPr>
                <a:defRPr/>
              </a:pPr>
              <a:t>03.04.2016</a:t>
            </a:fld>
            <a:endParaRPr lang="de-DE"/>
          </a:p>
        </p:txBody>
      </p:sp>
      <p:sp>
        <p:nvSpPr>
          <p:cNvPr id="10" name="Fußzeilenplatzhalt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de-DE"/>
          </a:p>
        </p:txBody>
      </p:sp>
      <p:sp>
        <p:nvSpPr>
          <p:cNvPr id="22" name="Foliennummernplatzhalt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FCF42805-4EC2-452E-9D45-27F5B3EAF6D2}" type="slidenum">
              <a:rPr lang="de-DE"/>
              <a:pPr>
                <a:defRPr/>
              </a:pPr>
              <a:t>‹Nr.›</a:t>
            </a:fld>
            <a:endParaRPr lang="de-DE"/>
          </a:p>
        </p:txBody>
      </p:sp>
      <p:sp>
        <p:nvSpPr>
          <p:cNvPr id="15" name="Rechteck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22" r:id="rId1"/>
    <p:sldLayoutId id="2147483917" r:id="rId2"/>
    <p:sldLayoutId id="2147483923" r:id="rId3"/>
    <p:sldLayoutId id="2147483918" r:id="rId4"/>
    <p:sldLayoutId id="2147483924" r:id="rId5"/>
    <p:sldLayoutId id="2147483919" r:id="rId6"/>
    <p:sldLayoutId id="2147483925" r:id="rId7"/>
    <p:sldLayoutId id="2147483926" r:id="rId8"/>
    <p:sldLayoutId id="2147483927" r:id="rId9"/>
    <p:sldLayoutId id="2147483920" r:id="rId10"/>
    <p:sldLayoutId id="2147483921" r:id="rId11"/>
  </p:sldLayoutIdLst>
  <p:txStyles>
    <p:titleStyle>
      <a:lvl1pPr algn="l" rtl="0" eaLnBrk="0" fontAlgn="base" hangingPunct="0">
        <a:spcBef>
          <a:spcPct val="0"/>
        </a:spcBef>
        <a:spcAft>
          <a:spcPct val="0"/>
        </a:spcAft>
        <a:defRPr sz="4300" kern="1200">
          <a:solidFill>
            <a:srgbClr val="495A7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495A74"/>
          </a:solidFill>
          <a:latin typeface="Gill Sans MT" pitchFamily="34" charset="0"/>
        </a:defRPr>
      </a:lvl2pPr>
      <a:lvl3pPr algn="l" rtl="0" eaLnBrk="0" fontAlgn="base" hangingPunct="0">
        <a:spcBef>
          <a:spcPct val="0"/>
        </a:spcBef>
        <a:spcAft>
          <a:spcPct val="0"/>
        </a:spcAft>
        <a:defRPr sz="4300">
          <a:solidFill>
            <a:srgbClr val="495A74"/>
          </a:solidFill>
          <a:latin typeface="Gill Sans MT" pitchFamily="34" charset="0"/>
        </a:defRPr>
      </a:lvl3pPr>
      <a:lvl4pPr algn="l" rtl="0" eaLnBrk="0" fontAlgn="base" hangingPunct="0">
        <a:spcBef>
          <a:spcPct val="0"/>
        </a:spcBef>
        <a:spcAft>
          <a:spcPct val="0"/>
        </a:spcAft>
        <a:defRPr sz="4300">
          <a:solidFill>
            <a:srgbClr val="495A74"/>
          </a:solidFill>
          <a:latin typeface="Gill Sans MT" pitchFamily="34" charset="0"/>
        </a:defRPr>
      </a:lvl4pPr>
      <a:lvl5pPr algn="l" rtl="0" eaLnBrk="0" fontAlgn="base" hangingPunct="0">
        <a:spcBef>
          <a:spcPct val="0"/>
        </a:spcBef>
        <a:spcAft>
          <a:spcPct val="0"/>
        </a:spcAft>
        <a:defRPr sz="4300">
          <a:solidFill>
            <a:srgbClr val="495A74"/>
          </a:solidFill>
          <a:latin typeface="Gill Sans MT" pitchFamily="34" charset="0"/>
        </a:defRPr>
      </a:lvl5pPr>
      <a:lvl6pPr marL="457200" algn="l" rtl="0" fontAlgn="base">
        <a:spcBef>
          <a:spcPct val="0"/>
        </a:spcBef>
        <a:spcAft>
          <a:spcPct val="0"/>
        </a:spcAft>
        <a:defRPr sz="4300">
          <a:solidFill>
            <a:srgbClr val="495A74"/>
          </a:solidFill>
          <a:latin typeface="Gill Sans MT" pitchFamily="34" charset="0"/>
        </a:defRPr>
      </a:lvl6pPr>
      <a:lvl7pPr marL="914400" algn="l" rtl="0" fontAlgn="base">
        <a:spcBef>
          <a:spcPct val="0"/>
        </a:spcBef>
        <a:spcAft>
          <a:spcPct val="0"/>
        </a:spcAft>
        <a:defRPr sz="4300">
          <a:solidFill>
            <a:srgbClr val="495A74"/>
          </a:solidFill>
          <a:latin typeface="Gill Sans MT" pitchFamily="34" charset="0"/>
        </a:defRPr>
      </a:lvl7pPr>
      <a:lvl8pPr marL="1371600" algn="l" rtl="0" fontAlgn="base">
        <a:spcBef>
          <a:spcPct val="0"/>
        </a:spcBef>
        <a:spcAft>
          <a:spcPct val="0"/>
        </a:spcAft>
        <a:defRPr sz="4300">
          <a:solidFill>
            <a:srgbClr val="495A74"/>
          </a:solidFill>
          <a:latin typeface="Gill Sans MT" pitchFamily="34" charset="0"/>
        </a:defRPr>
      </a:lvl8pPr>
      <a:lvl9pPr marL="1828800" algn="l" rtl="0" fontAlgn="base">
        <a:spcBef>
          <a:spcPct val="0"/>
        </a:spcBef>
        <a:spcAft>
          <a:spcPct val="0"/>
        </a:spcAft>
        <a:defRPr sz="4300">
          <a:solidFill>
            <a:srgbClr val="495A7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00ADDC"/>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ausdeswassers.a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kunstwerklienz.at/" TargetMode="External"/><Relationship Id="rId2" Type="http://schemas.openxmlformats.org/officeDocument/2006/relationships/hyperlink" Target="mailto:office@kunstwerklienz.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stian.vogl@boku.ac.at" TargetMode="External"/><Relationship Id="rId2" Type="http://schemas.openxmlformats.org/officeDocument/2006/relationships/hyperlink" Target="http://www.boku.ac.at/personen/person/E88D3C98C3844F3B/?cHash=d878d07027acf6ea2537ba5bfb2afedb" TargetMode="External"/><Relationship Id="rId1" Type="http://schemas.openxmlformats.org/officeDocument/2006/relationships/slideLayout" Target="../slideLayouts/slideLayout2.xml"/><Relationship Id="rId4" Type="http://schemas.openxmlformats.org/officeDocument/2006/relationships/hyperlink" Target="tel:(+43)%201%20/%2047654-375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fi.at/tirol" TargetMode="External"/><Relationship Id="rId2" Type="http://schemas.openxmlformats.org/officeDocument/2006/relationships/hyperlink" Target="mailto:lfi-lienz@lk-tirol.a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ko.at/tirol/lien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nago-osttirol.at/" TargetMode="External"/><Relationship Id="rId2" Type="http://schemas.openxmlformats.org/officeDocument/2006/relationships/hyperlink" Target="mailto:nago_osttirol@gmx.a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ohetauern.a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office.nikolsdorf@aufbauwerk.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embers.chello.at/heinz.pohl/Tagung_Kals_2016.htm" TargetMode="External"/><Relationship Id="rId2" Type="http://schemas.openxmlformats.org/officeDocument/2006/relationships/hyperlink" Target="mailto:heinz.pohl@chello.at" TargetMode="External"/><Relationship Id="rId1" Type="http://schemas.openxmlformats.org/officeDocument/2006/relationships/slideLayout" Target="../slideLayouts/slideLayout2.xml"/><Relationship Id="rId5" Type="http://schemas.openxmlformats.org/officeDocument/2006/relationships/hyperlink" Target="http://members.chello.at/heinz.pohl/Kals_am_Grossglockner.htm" TargetMode="External"/><Relationship Id="rId4" Type="http://schemas.openxmlformats.org/officeDocument/2006/relationships/hyperlink" Target="http://www.kalskommunikation.at/"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office@voeu.co.a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adtbuecherei-lienz.at/" TargetMode="External"/><Relationship Id="rId2" Type="http://schemas.openxmlformats.org/officeDocument/2006/relationships/hyperlink" Target="mailto:anja@stadtbuecherei-lienz.at" TargetMode="External"/><Relationship Id="rId1" Type="http://schemas.openxmlformats.org/officeDocument/2006/relationships/slideLayout" Target="../slideLayouts/slideLayout2.xml"/><Relationship Id="rId4" Type="http://schemas.openxmlformats.org/officeDocument/2006/relationships/hyperlink" Target="http://www.stadtbuecherei-lienz.at/fernleihe"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www.tiroler-photoarchiv.e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hronik-osttirol.a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ildung-frieden.net/" TargetMode="External"/><Relationship Id="rId2" Type="http://schemas.openxmlformats.org/officeDocument/2006/relationships/hyperlink" Target="mailto:j.told@tsn.a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rmo.a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wifi.lienz@wktirol.a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ildung-frieden.net/" TargetMode="External"/><Relationship Id="rId2" Type="http://schemas.openxmlformats.org/officeDocument/2006/relationships/hyperlink" Target="mailto:info@bildung-frieden.net" TargetMode="External"/><Relationship Id="rId1" Type="http://schemas.openxmlformats.org/officeDocument/2006/relationships/slideLayout" Target="../slideLayouts/slideLayout2.xml"/><Relationship Id="rId4" Type="http://schemas.openxmlformats.org/officeDocument/2006/relationships/hyperlink" Target="http://www.unizuhause.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guntum.info/" TargetMode="External"/><Relationship Id="rId2" Type="http://schemas.openxmlformats.org/officeDocument/2006/relationships/hyperlink" Target="mailto:aguntum@aon.a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ampusosttirol.mustertheorie.de/wiki.cgi?Startseite" TargetMode="External"/><Relationship Id="rId2" Type="http://schemas.openxmlformats.org/officeDocument/2006/relationships/hyperlink" Target="http://www.campus-osttirol.net/" TargetMode="External"/><Relationship Id="rId1" Type="http://schemas.openxmlformats.org/officeDocument/2006/relationships/slideLayout" Target="../slideLayouts/slideLayout2.xml"/><Relationship Id="rId4" Type="http://schemas.openxmlformats.org/officeDocument/2006/relationships/hyperlink" Target="http://campusosttirol.mustertheorie.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fi-tirol.or.at/" TargetMode="External"/><Relationship Id="rId2" Type="http://schemas.openxmlformats.org/officeDocument/2006/relationships/hyperlink" Target="mailto:E-Maillienz@bfi-tirol.atInternetwww.bfi-tirol.or.a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ldungshaus.info/" TargetMode="External"/><Relationship Id="rId2" Type="http://schemas.openxmlformats.org/officeDocument/2006/relationships/hyperlink" Target="mailto:office@bildungshaus.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dieter.moritz@aon.a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ukps-lienz.at/GuKPS/Team.aspx" TargetMode="External"/><Relationship Id="rId2" Type="http://schemas.openxmlformats.org/officeDocument/2006/relationships/hyperlink" Target="http://www.gukps-lienz.at/" TargetMode="External"/><Relationship Id="rId1" Type="http://schemas.openxmlformats.org/officeDocument/2006/relationships/slideLayout" Target="../slideLayouts/slideLayout2.xml"/><Relationship Id="rId4" Type="http://schemas.openxmlformats.org/officeDocument/2006/relationships/hyperlink" Target="mailto:m.girstmair@gukps-lienz.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1539" y="0"/>
            <a:ext cx="8072462" cy="6500833"/>
          </a:xfrm>
        </p:spPr>
        <p:txBody>
          <a:bodyPr>
            <a:normAutofit fontScale="90000"/>
          </a:bodyPr>
          <a:lstStyle/>
          <a:p>
            <a:pPr algn="ctr" eaLnBrk="1" fontAlgn="auto" hangingPunct="1">
              <a:spcAft>
                <a:spcPts val="0"/>
              </a:spcAft>
              <a:defRPr/>
            </a:pP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Wissenschaftliche Weiterbildung </a:t>
            </a:r>
            <a:br>
              <a:rPr lang="de-DE" dirty="0" smtClean="0">
                <a:solidFill>
                  <a:schemeClr val="tx2">
                    <a:satMod val="130000"/>
                  </a:schemeClr>
                </a:solidFill>
              </a:rPr>
            </a:br>
            <a:r>
              <a:rPr lang="de-DE" dirty="0" smtClean="0">
                <a:solidFill>
                  <a:schemeClr val="tx2">
                    <a:satMod val="130000"/>
                  </a:schemeClr>
                </a:solidFill>
              </a:rPr>
              <a:t>in der Region </a:t>
            </a:r>
            <a:br>
              <a:rPr lang="de-DE" dirty="0" smtClean="0">
                <a:solidFill>
                  <a:schemeClr val="tx2">
                    <a:satMod val="130000"/>
                  </a:schemeClr>
                </a:solidFill>
              </a:rPr>
            </a:br>
            <a:r>
              <a:rPr lang="de-DE" sz="4000" dirty="0" smtClean="0">
                <a:solidFill>
                  <a:schemeClr val="tx2">
                    <a:satMod val="130000"/>
                  </a:schemeClr>
                </a:solidFill>
              </a:rPr>
              <a:t>Aktuelle Angebote und Initiativen</a:t>
            </a:r>
            <a:br>
              <a:rPr lang="de-DE" sz="4000" dirty="0" smtClean="0">
                <a:solidFill>
                  <a:schemeClr val="tx2">
                    <a:satMod val="130000"/>
                  </a:schemeClr>
                </a:solidFill>
              </a:rPr>
            </a:br>
            <a:r>
              <a:rPr lang="de-DE" sz="4000" dirty="0" smtClean="0">
                <a:solidFill>
                  <a:schemeClr val="tx2">
                    <a:satMod val="130000"/>
                  </a:schemeClr>
                </a:solidFill>
              </a:rPr>
              <a:t>Stand 2 /2016</a:t>
            </a:r>
            <a:br>
              <a:rPr lang="de-DE" sz="4000" dirty="0" smtClean="0">
                <a:solidFill>
                  <a:schemeClr val="tx2">
                    <a:satMod val="130000"/>
                  </a:schemeClr>
                </a:solidFill>
              </a:rPr>
            </a:br>
            <a:r>
              <a:rPr lang="de-DE" sz="4000" dirty="0" smtClean="0">
                <a:solidFill>
                  <a:schemeClr val="tx2">
                    <a:satMod val="130000"/>
                  </a:schemeClr>
                </a:solidFill>
              </a:rPr>
              <a:t>Ansprechpartner und Adressen</a:t>
            </a:r>
            <a:r>
              <a:rPr lang="de-DE" sz="3100" dirty="0" smtClean="0">
                <a:solidFill>
                  <a:schemeClr val="tx2">
                    <a:satMod val="130000"/>
                  </a:schemeClr>
                </a:solidFill>
              </a:rPr>
              <a:t> </a:t>
            </a:r>
            <a:br>
              <a:rPr lang="de-DE" sz="3100" dirty="0" smtClean="0">
                <a:solidFill>
                  <a:schemeClr val="tx2">
                    <a:satMod val="130000"/>
                  </a:schemeClr>
                </a:solidFill>
              </a:rPr>
            </a:br>
            <a:r>
              <a:rPr lang="de-DE" sz="3200" dirty="0" smtClean="0">
                <a:solidFill>
                  <a:schemeClr val="tx2">
                    <a:satMod val="130000"/>
                  </a:schemeClr>
                </a:solidFill>
              </a:rPr>
              <a:t/>
            </a:r>
            <a:br>
              <a:rPr lang="de-DE" sz="3200" dirty="0" smtClean="0">
                <a:solidFill>
                  <a:schemeClr val="tx2">
                    <a:satMod val="130000"/>
                  </a:schemeClr>
                </a:solidFill>
              </a:rPr>
            </a:br>
            <a:endParaRPr lang="de-DE" dirty="0">
              <a:solidFill>
                <a:schemeClr val="tx2">
                  <a:satMod val="130000"/>
                </a:schemeClr>
              </a:solidFill>
            </a:endParaRPr>
          </a:p>
        </p:txBody>
      </p:sp>
      <p:sp>
        <p:nvSpPr>
          <p:cNvPr id="3" name="Untertitel 2"/>
          <p:cNvSpPr>
            <a:spLocks noGrp="1"/>
          </p:cNvSpPr>
          <p:nvPr>
            <p:ph type="subTitle" idx="1"/>
          </p:nvPr>
        </p:nvSpPr>
        <p:spPr>
          <a:xfrm>
            <a:off x="885825" y="5929330"/>
            <a:ext cx="8258175" cy="1214422"/>
          </a:xfrm>
        </p:spPr>
        <p:txBody>
          <a:bodyPr>
            <a:normAutofit/>
          </a:bodyPr>
          <a:lstStyle/>
          <a:p>
            <a:pPr algn="ctr" eaLnBrk="1" fontAlgn="auto" hangingPunct="1">
              <a:spcAft>
                <a:spcPts val="0"/>
              </a:spcAft>
              <a:buFont typeface="Wingdings 2"/>
              <a:buNone/>
              <a:defRPr/>
            </a:pPr>
            <a:r>
              <a:rPr lang="de-DE" dirty="0" smtClean="0"/>
              <a:t/>
            </a:r>
            <a:br>
              <a:rPr lang="de-DE" dirty="0" smtClean="0"/>
            </a:br>
            <a:endParaRPr lang="de-DE" dirty="0"/>
          </a:p>
        </p:txBody>
      </p:sp>
      <p:pic>
        <p:nvPicPr>
          <p:cNvPr id="4" name="Grafik 3" descr="logo-campus-osttirol.jpg"/>
          <p:cNvPicPr>
            <a:picLocks noChangeAspect="1"/>
          </p:cNvPicPr>
          <p:nvPr/>
        </p:nvPicPr>
        <p:blipFill>
          <a:blip r:embed="rId2" cstate="print"/>
          <a:stretch>
            <a:fillRect/>
          </a:stretch>
        </p:blipFill>
        <p:spPr>
          <a:xfrm>
            <a:off x="1785918" y="630933"/>
            <a:ext cx="6072230" cy="1762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500042"/>
            <a:ext cx="7499350" cy="785818"/>
          </a:xfrm>
        </p:spPr>
        <p:txBody>
          <a:bodyPr>
            <a:normAutofit fontScale="90000"/>
          </a:bodyPr>
          <a:lstStyle/>
          <a:p>
            <a:r>
              <a:rPr lang="de-DE" dirty="0" smtClean="0"/>
              <a:t>Haus des Wassers in St. Jakob </a:t>
            </a:r>
            <a:br>
              <a:rPr lang="de-DE" dirty="0" smtClean="0"/>
            </a:br>
            <a:endParaRPr lang="de-DE" dirty="0"/>
          </a:p>
        </p:txBody>
      </p:sp>
      <p:sp>
        <p:nvSpPr>
          <p:cNvPr id="3" name="Inhaltsplatzhalter 2"/>
          <p:cNvSpPr>
            <a:spLocks noGrp="1"/>
          </p:cNvSpPr>
          <p:nvPr>
            <p:ph idx="1"/>
          </p:nvPr>
        </p:nvSpPr>
        <p:spPr>
          <a:xfrm>
            <a:off x="1435100" y="1214422"/>
            <a:ext cx="7499350" cy="5033978"/>
          </a:xfrm>
        </p:spPr>
        <p:txBody>
          <a:bodyPr/>
          <a:lstStyle/>
          <a:p>
            <a:r>
              <a:rPr lang="de-DE" dirty="0" smtClean="0">
                <a:hlinkClick r:id="rId2"/>
              </a:rPr>
              <a:t>http://www.hausdeswassers.at</a:t>
            </a:r>
            <a:r>
              <a:rPr lang="de-DE" dirty="0" smtClean="0"/>
              <a:t/>
            </a:r>
            <a:br>
              <a:rPr lang="de-DE" dirty="0" smtClean="0"/>
            </a:br>
            <a:r>
              <a:rPr lang="de-DE" dirty="0" smtClean="0"/>
              <a:t>St. Jakob im </a:t>
            </a:r>
            <a:r>
              <a:rPr lang="de-DE" dirty="0" err="1" smtClean="0"/>
              <a:t>Defereggen</a:t>
            </a:r>
            <a:r>
              <a:rPr lang="de-DE" dirty="0" smtClean="0"/>
              <a:t>,  </a:t>
            </a:r>
            <a:r>
              <a:rPr lang="de-DE" dirty="0" err="1" smtClean="0"/>
              <a:t>Oberrotte</a:t>
            </a:r>
            <a:r>
              <a:rPr lang="de-DE" dirty="0" smtClean="0"/>
              <a:t> 110</a:t>
            </a:r>
          </a:p>
          <a:p>
            <a:r>
              <a:rPr lang="de-DE" dirty="0" smtClean="0"/>
              <a:t>Leitung:  Dipl.-</a:t>
            </a:r>
            <a:r>
              <a:rPr lang="de-DE" dirty="0" err="1" smtClean="0"/>
              <a:t>Biol</a:t>
            </a:r>
            <a:r>
              <a:rPr lang="de-DE" dirty="0" smtClean="0"/>
              <a:t>. Brigitte ECKLE </a:t>
            </a:r>
          </a:p>
          <a:p>
            <a:r>
              <a:rPr lang="de-DE" dirty="0" smtClean="0"/>
              <a:t>Tel. 0664-2516140.</a:t>
            </a:r>
          </a:p>
          <a:p>
            <a:r>
              <a:rPr lang="de-DE" dirty="0" smtClean="0"/>
              <a:t>Die Teilnehmer an unseren Kursen lernen, wie sie nachhaltig mit Wasser umgehen können. Die Jugend, Entscheidungsträger der Zukunft, soll diskussionsfähig und handlungsfähig im Bezug auf das Lebenselixier Wasser werden.</a:t>
            </a:r>
          </a:p>
          <a:p>
            <a:endParaRPr lang="de-DE" dirty="0" smtClean="0"/>
          </a:p>
          <a:p>
            <a:endParaRPr lang="de-DE"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428604"/>
            <a:ext cx="7499350" cy="989034"/>
          </a:xfrm>
        </p:spPr>
        <p:txBody>
          <a:bodyPr>
            <a:normAutofit fontScale="90000"/>
          </a:bodyPr>
          <a:lstStyle/>
          <a:p>
            <a:r>
              <a:rPr lang="de-DE" dirty="0" smtClean="0"/>
              <a:t>„Holz verbindet“ Symposium</a:t>
            </a:r>
            <a:br>
              <a:rPr lang="de-DE" dirty="0" smtClean="0"/>
            </a:br>
            <a:endParaRPr lang="de-DE" dirty="0"/>
          </a:p>
        </p:txBody>
      </p:sp>
      <p:sp>
        <p:nvSpPr>
          <p:cNvPr id="3" name="Inhaltsplatzhalter 2"/>
          <p:cNvSpPr>
            <a:spLocks noGrp="1"/>
          </p:cNvSpPr>
          <p:nvPr>
            <p:ph idx="1"/>
          </p:nvPr>
        </p:nvSpPr>
        <p:spPr/>
        <p:txBody>
          <a:bodyPr/>
          <a:lstStyle/>
          <a:p>
            <a:r>
              <a:rPr lang="de-DE" sz="2800" dirty="0" smtClean="0"/>
              <a:t>Ansprechpartnerin Standortagentur: </a:t>
            </a:r>
            <a:br>
              <a:rPr lang="de-DE" sz="2800" dirty="0" smtClean="0"/>
            </a:br>
            <a:r>
              <a:rPr lang="de-DE" sz="2800" dirty="0" smtClean="0"/>
              <a:t>Mag. FH Manuela </a:t>
            </a:r>
            <a:r>
              <a:rPr lang="de-DE" sz="2800" dirty="0" err="1" smtClean="0"/>
              <a:t>Gritzer</a:t>
            </a:r>
            <a:r>
              <a:rPr lang="de-DE" sz="2800" dirty="0" smtClean="0"/>
              <a:t> </a:t>
            </a:r>
            <a:br>
              <a:rPr lang="de-DE" sz="2800" dirty="0" smtClean="0"/>
            </a:br>
            <a:r>
              <a:rPr lang="de-DE" sz="2800" dirty="0" smtClean="0"/>
              <a:t>Büro in der WKO Lienz, </a:t>
            </a:r>
            <a:r>
              <a:rPr lang="de-DE" sz="2800" dirty="0" err="1" smtClean="0"/>
              <a:t>Amlacherstraße</a:t>
            </a:r>
            <a:r>
              <a:rPr lang="de-DE" sz="2800" dirty="0" smtClean="0"/>
              <a:t> </a:t>
            </a:r>
            <a:br>
              <a:rPr lang="de-DE" sz="2800" dirty="0" smtClean="0"/>
            </a:br>
            <a:r>
              <a:rPr lang="de-DE" sz="2800" dirty="0" smtClean="0"/>
              <a:t>Tel. 0676 843101280</a:t>
            </a:r>
          </a:p>
          <a:p>
            <a:r>
              <a:rPr lang="de-DE" sz="2800" dirty="0" smtClean="0"/>
              <a:t> 2015</a:t>
            </a:r>
          </a:p>
          <a:p>
            <a:r>
              <a:rPr lang="de-DE" sz="2800" dirty="0" smtClean="0"/>
              <a:t>18. – 19. Februar 2016</a:t>
            </a:r>
            <a:br>
              <a:rPr lang="de-DE" sz="2800" dirty="0" smtClean="0"/>
            </a:br>
            <a:r>
              <a:rPr lang="de-DE" sz="2800" dirty="0" smtClean="0"/>
              <a:t>in der Firma Theurl in Thal</a:t>
            </a:r>
          </a:p>
          <a:p>
            <a:r>
              <a:rPr lang="de-DE" sz="2800" dirty="0" smtClean="0"/>
              <a:t>Gemeinsam mit der Uni Innsbruck,  </a:t>
            </a:r>
          </a:p>
          <a:p>
            <a:r>
              <a:rPr lang="de-DE" sz="2800" dirty="0" smtClean="0"/>
              <a:t>WKO Innung </a:t>
            </a:r>
            <a:r>
              <a:rPr lang="de-DE" sz="2800" dirty="0" err="1" smtClean="0"/>
              <a:t>Holzbau</a:t>
            </a:r>
            <a:r>
              <a:rPr lang="de-DE" sz="2800" dirty="0" smtClean="0"/>
              <a:t>, pro holz </a:t>
            </a:r>
          </a:p>
          <a:p>
            <a:r>
              <a:rPr lang="de-DE" sz="2800" dirty="0" smtClean="0"/>
              <a:t>http://holzverbindet.at</a:t>
            </a:r>
            <a:r>
              <a:rPr lang="de-DE" dirty="0" smtClean="0"/>
              <a:t>/</a:t>
            </a:r>
            <a:endParaRPr 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KUNSTWERK - Sommerakademie</a:t>
            </a:r>
            <a:endParaRPr lang="de-DE" dirty="0">
              <a:solidFill>
                <a:schemeClr val="tx2">
                  <a:satMod val="130000"/>
                </a:schemeClr>
              </a:solidFill>
            </a:endParaRPr>
          </a:p>
        </p:txBody>
      </p:sp>
      <p:sp>
        <p:nvSpPr>
          <p:cNvPr id="20483" name="Inhaltsplatzhalter 2"/>
          <p:cNvSpPr>
            <a:spLocks noGrp="1"/>
          </p:cNvSpPr>
          <p:nvPr>
            <p:ph idx="1"/>
          </p:nvPr>
        </p:nvSpPr>
        <p:spPr/>
        <p:txBody>
          <a:bodyPr/>
          <a:lstStyle/>
          <a:p>
            <a:pPr eaLnBrk="1" hangingPunct="1"/>
            <a:r>
              <a:rPr lang="de-DE" dirty="0" smtClean="0"/>
              <a:t>Mag.  Margarete Oberdorfer</a:t>
            </a:r>
          </a:p>
          <a:p>
            <a:pPr eaLnBrk="1" hangingPunct="1"/>
            <a:r>
              <a:rPr lang="de-DE" sz="2800" dirty="0" smtClean="0"/>
              <a:t>9991 </a:t>
            </a:r>
            <a:r>
              <a:rPr lang="de-DE" sz="2800" dirty="0" err="1" smtClean="0"/>
              <a:t>Görtschach</a:t>
            </a:r>
            <a:r>
              <a:rPr lang="de-DE" sz="2800" dirty="0" smtClean="0"/>
              <a:t> 22,  Tel. </a:t>
            </a:r>
            <a:r>
              <a:rPr lang="nn-NO" sz="2800" dirty="0" smtClean="0"/>
              <a:t> 0676 / 47 38 911</a:t>
            </a:r>
            <a:r>
              <a:rPr lang="nn-NO" dirty="0" smtClean="0"/>
              <a:t/>
            </a:r>
            <a:br>
              <a:rPr lang="nn-NO" dirty="0" smtClean="0"/>
            </a:br>
            <a:r>
              <a:rPr lang="nn-NO" dirty="0" smtClean="0">
                <a:hlinkClick r:id="rId2"/>
              </a:rPr>
              <a:t>office@kunstwerklienz.at</a:t>
            </a:r>
            <a:r>
              <a:rPr lang="nn-NO" dirty="0" smtClean="0"/>
              <a:t> </a:t>
            </a:r>
            <a:br>
              <a:rPr lang="nn-NO" dirty="0" smtClean="0"/>
            </a:br>
            <a:r>
              <a:rPr lang="nn-NO" dirty="0" smtClean="0">
                <a:hlinkClick r:id="rId3"/>
              </a:rPr>
              <a:t>www.kunstwerklienz.at</a:t>
            </a:r>
            <a:endParaRPr lang="de-DE" dirty="0" smtClean="0"/>
          </a:p>
          <a:p>
            <a:pPr eaLnBrk="1" hangingPunct="1"/>
            <a:r>
              <a:rPr lang="de-DE" sz="2800" b="1" dirty="0" smtClean="0"/>
              <a:t>15. internationale Sommerakademie für Kunst + Handwerk</a:t>
            </a:r>
            <a:r>
              <a:rPr lang="de-DE" sz="2800" dirty="0" smtClean="0"/>
              <a:t> </a:t>
            </a:r>
            <a:br>
              <a:rPr lang="de-DE" sz="2800" dirty="0" smtClean="0"/>
            </a:br>
            <a:r>
              <a:rPr lang="de-DE" sz="2800" b="1" dirty="0" smtClean="0"/>
              <a:t>18. Juli - 12. August 2016</a:t>
            </a:r>
            <a:r>
              <a:rPr lang="de-DE" sz="2800" dirty="0" smtClean="0"/>
              <a:t> </a:t>
            </a:r>
            <a:r>
              <a:rPr lang="de-DE" dirty="0" smtClean="0"/>
              <a:t/>
            </a:r>
            <a:br>
              <a:rPr lang="de-DE" dirty="0" smtClean="0"/>
            </a:br>
            <a:r>
              <a:rPr lang="de-DE" dirty="0" smtClean="0"/>
              <a:t>auch mit Lehrenden von verschiedenen Universitäten</a:t>
            </a:r>
          </a:p>
          <a:p>
            <a:pPr eaLnBrk="1" hangingPunct="1"/>
            <a:endParaRPr lang="de-DE"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Landwirtschaft u.a. </a:t>
            </a:r>
            <a:endParaRPr lang="de-DE" dirty="0">
              <a:solidFill>
                <a:schemeClr val="tx2">
                  <a:satMod val="130000"/>
                </a:schemeClr>
              </a:solidFill>
            </a:endParaRPr>
          </a:p>
        </p:txBody>
      </p:sp>
      <p:sp>
        <p:nvSpPr>
          <p:cNvPr id="21507" name="Inhaltsplatzhalter 2"/>
          <p:cNvSpPr>
            <a:spLocks noGrp="1"/>
          </p:cNvSpPr>
          <p:nvPr>
            <p:ph idx="1"/>
          </p:nvPr>
        </p:nvSpPr>
        <p:spPr>
          <a:xfrm>
            <a:off x="1435100" y="1285875"/>
            <a:ext cx="7499350" cy="4962525"/>
          </a:xfrm>
        </p:spPr>
        <p:txBody>
          <a:bodyPr/>
          <a:lstStyle/>
          <a:p>
            <a:r>
              <a:rPr lang="de-DE" dirty="0" smtClean="0"/>
              <a:t>Kontakt zur Universität für Bodenkultur</a:t>
            </a:r>
            <a:endParaRPr lang="de-DE" dirty="0" smtClean="0">
              <a:hlinkClick r:id="rId2"/>
            </a:endParaRPr>
          </a:p>
          <a:p>
            <a:r>
              <a:rPr lang="de-DE" sz="2800" b="1" dirty="0" err="1" smtClean="0">
                <a:hlinkClick r:id="rId2"/>
              </a:rPr>
              <a:t>Ao.Univ.Prof</a:t>
            </a:r>
            <a:r>
              <a:rPr lang="de-DE" sz="2800" b="1" dirty="0" smtClean="0">
                <a:hlinkClick r:id="rId2"/>
              </a:rPr>
              <a:t>. Dipl.-Ing. </a:t>
            </a:r>
            <a:r>
              <a:rPr lang="de-DE" sz="2800" b="1" dirty="0" err="1" smtClean="0">
                <a:hlinkClick r:id="rId2"/>
              </a:rPr>
              <a:t>Dr.nat.techn</a:t>
            </a:r>
            <a:r>
              <a:rPr lang="de-DE" sz="2800" b="1" dirty="0" smtClean="0">
                <a:hlinkClick r:id="rId2"/>
              </a:rPr>
              <a:t>. Christian R. Vogl</a:t>
            </a:r>
            <a:endParaRPr lang="de-DE" sz="2800" dirty="0" smtClean="0"/>
          </a:p>
          <a:p>
            <a:r>
              <a:rPr lang="de-DE" sz="2800" dirty="0" smtClean="0"/>
              <a:t>Nachhaltige Agrarsysteme</a:t>
            </a:r>
            <a:br>
              <a:rPr lang="de-DE" sz="2800" dirty="0" smtClean="0"/>
            </a:br>
            <a:r>
              <a:rPr lang="de-DE" sz="2800" dirty="0" smtClean="0"/>
              <a:t>Ökologischer Landbau (IFÖL)</a:t>
            </a:r>
          </a:p>
          <a:p>
            <a:r>
              <a:rPr lang="de-DE" sz="2800" dirty="0" smtClean="0"/>
              <a:t>Email </a:t>
            </a:r>
            <a:r>
              <a:rPr lang="de-DE" sz="2800" dirty="0" smtClean="0">
                <a:hlinkClick r:id="rId3"/>
              </a:rPr>
              <a:t>christian.vogl@boku.ac.at</a:t>
            </a:r>
            <a:r>
              <a:rPr lang="de-DE" sz="2800" dirty="0" smtClean="0"/>
              <a:t> </a:t>
            </a:r>
            <a:br>
              <a:rPr lang="de-DE" sz="2800" dirty="0" smtClean="0"/>
            </a:br>
            <a:r>
              <a:rPr lang="de-DE" sz="2800" dirty="0" smtClean="0"/>
              <a:t>Telefon </a:t>
            </a:r>
            <a:r>
              <a:rPr lang="de-DE" sz="2800" dirty="0" smtClean="0">
                <a:hlinkClick r:id="rId4"/>
              </a:rPr>
              <a:t>(+43) 1 / 47654-3752</a:t>
            </a:r>
            <a:endParaRPr lang="de-DE" sz="2800" dirty="0" smtClean="0"/>
          </a:p>
          <a:p>
            <a:r>
              <a:rPr lang="de-DE" sz="2800" dirty="0" smtClean="0"/>
              <a:t>In Planung: Zugang zu Online Angeboten der BOKU für Interessierte in Osttirol </a:t>
            </a:r>
            <a:br>
              <a:rPr lang="de-DE" sz="2800" dirty="0" smtClean="0"/>
            </a:br>
            <a:r>
              <a:rPr lang="de-DE" sz="2800" dirty="0" smtClean="0"/>
              <a:t>Möglich wäre ein Semester Angebot in Osttirol zur Ernährungssicherheit </a:t>
            </a:r>
          </a:p>
          <a:p>
            <a:pPr eaLnBrk="1" hangingPunct="1"/>
            <a:endParaRPr lang="de-DE"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                   LFI </a:t>
            </a:r>
            <a:endParaRPr lang="de-AT" dirty="0"/>
          </a:p>
        </p:txBody>
      </p:sp>
      <p:sp>
        <p:nvSpPr>
          <p:cNvPr id="3" name="Inhaltsplatzhalter 2"/>
          <p:cNvSpPr>
            <a:spLocks noGrp="1"/>
          </p:cNvSpPr>
          <p:nvPr>
            <p:ph idx="1"/>
          </p:nvPr>
        </p:nvSpPr>
        <p:spPr/>
        <p:txBody>
          <a:bodyPr/>
          <a:lstStyle/>
          <a:p>
            <a:pPr eaLnBrk="1" hangingPunct="1">
              <a:defRPr/>
            </a:pPr>
            <a:r>
              <a:rPr lang="de-DE" dirty="0" smtClean="0"/>
              <a:t>Das Ländliches Fortbildungsinstitut </a:t>
            </a:r>
            <a:r>
              <a:rPr lang="de-AT" dirty="0" smtClean="0"/>
              <a:t>ist das Bildungsunternehmen der Landwirtschaftskammer</a:t>
            </a:r>
          </a:p>
          <a:p>
            <a:pPr eaLnBrk="1" hangingPunct="1">
              <a:defRPr/>
            </a:pPr>
            <a:r>
              <a:rPr lang="de-DE" dirty="0" smtClean="0"/>
              <a:t>Ansprechpartnerin für Osttirol: GF Natalie Steiner, Tel. 05 92 92-2600, </a:t>
            </a:r>
          </a:p>
          <a:p>
            <a:pPr eaLnBrk="1" hangingPunct="1">
              <a:defRPr/>
            </a:pPr>
            <a:r>
              <a:rPr lang="de-DE" dirty="0" smtClean="0"/>
              <a:t>Josef-</a:t>
            </a:r>
            <a:r>
              <a:rPr lang="de-DE" dirty="0" err="1" smtClean="0"/>
              <a:t>Schraffl</a:t>
            </a:r>
            <a:r>
              <a:rPr lang="de-DE" dirty="0" smtClean="0"/>
              <a:t>-Straße 2, 9900 Lienz, </a:t>
            </a:r>
            <a:br>
              <a:rPr lang="de-DE" dirty="0" smtClean="0"/>
            </a:br>
            <a:r>
              <a:rPr lang="de-DE" dirty="0" smtClean="0">
                <a:hlinkClick r:id="rId2"/>
              </a:rPr>
              <a:t>lfi-lienz@lk-tirol.at</a:t>
            </a:r>
            <a:endParaRPr lang="de-DE" dirty="0" smtClean="0"/>
          </a:p>
          <a:p>
            <a:pPr eaLnBrk="1" hangingPunct="1">
              <a:defRPr/>
            </a:pPr>
            <a:r>
              <a:rPr lang="de-DE" dirty="0" smtClean="0"/>
              <a:t>Website: </a:t>
            </a:r>
            <a:r>
              <a:rPr lang="de-DE" dirty="0" smtClean="0">
                <a:hlinkClick r:id="rId3"/>
              </a:rPr>
              <a:t>www.lfi.at/tirol</a:t>
            </a:r>
            <a:r>
              <a:rPr lang="de-DE" dirty="0" smtClean="0"/>
              <a:t> </a:t>
            </a:r>
          </a:p>
          <a:p>
            <a:endParaRPr lang="de-A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 Fachhochschullehrgang    </a:t>
            </a:r>
            <a:br>
              <a:rPr lang="de-DE" dirty="0" smtClean="0">
                <a:solidFill>
                  <a:schemeClr val="tx2">
                    <a:satMod val="130000"/>
                  </a:schemeClr>
                </a:solidFill>
              </a:rPr>
            </a:br>
            <a:r>
              <a:rPr lang="de-DE" dirty="0" smtClean="0">
                <a:solidFill>
                  <a:schemeClr val="tx2">
                    <a:satMod val="130000"/>
                  </a:schemeClr>
                </a:solidFill>
              </a:rPr>
              <a:t>                           MECHATRONIK</a:t>
            </a:r>
            <a:endParaRPr lang="de-DE" dirty="0">
              <a:solidFill>
                <a:schemeClr val="tx2">
                  <a:satMod val="130000"/>
                </a:schemeClr>
              </a:solidFill>
            </a:endParaRPr>
          </a:p>
        </p:txBody>
      </p:sp>
      <p:sp>
        <p:nvSpPr>
          <p:cNvPr id="22531" name="Inhaltsplatzhalter 2"/>
          <p:cNvSpPr>
            <a:spLocks noGrp="1"/>
          </p:cNvSpPr>
          <p:nvPr>
            <p:ph idx="1"/>
          </p:nvPr>
        </p:nvSpPr>
        <p:spPr/>
        <p:txBody>
          <a:bodyPr/>
          <a:lstStyle/>
          <a:p>
            <a:r>
              <a:rPr lang="de-DE" sz="2800" dirty="0" smtClean="0"/>
              <a:t>Regionaler Ansprechpartner: </a:t>
            </a:r>
            <a:br>
              <a:rPr lang="de-DE" sz="2800" dirty="0" smtClean="0"/>
            </a:br>
            <a:r>
              <a:rPr lang="de-DE" sz="2800" dirty="0" smtClean="0"/>
              <a:t>Mag. Reinhard </a:t>
            </a:r>
            <a:r>
              <a:rPr lang="de-DE" sz="2800" dirty="0" err="1" smtClean="0"/>
              <a:t>Lobenwein</a:t>
            </a:r>
            <a:r>
              <a:rPr lang="de-DE" sz="2800" dirty="0" smtClean="0"/>
              <a:t>,  WKO Lienz,</a:t>
            </a:r>
            <a:br>
              <a:rPr lang="de-DE" sz="2800" dirty="0" smtClean="0"/>
            </a:br>
            <a:r>
              <a:rPr lang="de-DE" sz="2800" dirty="0" smtClean="0"/>
              <a:t>reinhard.lobenwein@wko.at</a:t>
            </a:r>
            <a:br>
              <a:rPr lang="de-DE" sz="2800" dirty="0" smtClean="0"/>
            </a:br>
            <a:r>
              <a:rPr lang="de-DE" sz="2800" dirty="0" err="1" smtClean="0"/>
              <a:t>Amlacher</a:t>
            </a:r>
            <a:r>
              <a:rPr lang="de-DE" sz="2800" dirty="0" smtClean="0"/>
              <a:t> Straße 10, 9900 Lienz</a:t>
            </a:r>
            <a:br>
              <a:rPr lang="de-DE" sz="2800" dirty="0" smtClean="0"/>
            </a:br>
            <a:r>
              <a:rPr lang="de-DE" sz="2800" dirty="0" smtClean="0">
                <a:hlinkClick r:id="rId2"/>
              </a:rPr>
              <a:t>http://wko.at/tirol/lienz</a:t>
            </a:r>
            <a:endParaRPr lang="de-DE" sz="2800" dirty="0" smtClean="0"/>
          </a:p>
          <a:p>
            <a:pPr eaLnBrk="1" hangingPunct="1"/>
            <a:endParaRPr lang="de-DE" sz="2800" dirty="0" smtClean="0"/>
          </a:p>
          <a:p>
            <a:pPr eaLnBrk="1" hangingPunct="1"/>
            <a:r>
              <a:rPr lang="de-DE" sz="2800" dirty="0" smtClean="0"/>
              <a:t>Start geplant:  Herbst 2016</a:t>
            </a:r>
          </a:p>
          <a:p>
            <a:pPr eaLnBrk="1" hangingPunct="1"/>
            <a:r>
              <a:rPr lang="de-DE" sz="2800" dirty="0" smtClean="0"/>
              <a:t>Partner: Leopold-Franzens Universität Innsbruck (LFUI) und die Universität des Landes Tirol UMIT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274638"/>
            <a:ext cx="7499350" cy="1654175"/>
          </a:xfrm>
        </p:spPr>
        <p:txBody>
          <a:bodyPr>
            <a:normAutofit fontScale="90000"/>
          </a:bodyPr>
          <a:lstStyle/>
          <a:p>
            <a:pPr eaLnBrk="1" fontAlgn="auto" hangingPunct="1">
              <a:spcAft>
                <a:spcPts val="0"/>
              </a:spcAft>
              <a:defRPr/>
            </a:pP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NAGO </a:t>
            </a:r>
            <a:br>
              <a:rPr lang="de-DE" dirty="0" smtClean="0">
                <a:solidFill>
                  <a:schemeClr val="tx2">
                    <a:satMod val="130000"/>
                  </a:schemeClr>
                </a:solidFill>
              </a:rPr>
            </a:br>
            <a:r>
              <a:rPr lang="de-DE" dirty="0" smtClean="0">
                <a:solidFill>
                  <a:schemeClr val="tx2">
                    <a:satMod val="130000"/>
                  </a:schemeClr>
                </a:solidFill>
              </a:rPr>
              <a:t>Naturwissenschaftliche  AG Osttirol</a:t>
            </a:r>
            <a:br>
              <a:rPr lang="de-DE" dirty="0" smtClean="0">
                <a:solidFill>
                  <a:schemeClr val="tx2">
                    <a:satMod val="130000"/>
                  </a:schemeClr>
                </a:solidFill>
              </a:rPr>
            </a:br>
            <a:r>
              <a:rPr lang="de-DE" dirty="0" smtClean="0">
                <a:solidFill>
                  <a:schemeClr val="tx2">
                    <a:satMod val="130000"/>
                  </a:schemeClr>
                </a:solidFill>
              </a:rPr>
              <a:t> </a:t>
            </a:r>
            <a:br>
              <a:rPr lang="de-DE" dirty="0" smtClean="0">
                <a:solidFill>
                  <a:schemeClr val="tx2">
                    <a:satMod val="130000"/>
                  </a:schemeClr>
                </a:solidFill>
              </a:rPr>
            </a:br>
            <a:endParaRPr lang="de-DE" dirty="0">
              <a:solidFill>
                <a:schemeClr val="tx2">
                  <a:satMod val="130000"/>
                </a:schemeClr>
              </a:solidFill>
            </a:endParaRPr>
          </a:p>
        </p:txBody>
      </p:sp>
      <p:sp>
        <p:nvSpPr>
          <p:cNvPr id="23555" name="Inhaltsplatzhalter 2"/>
          <p:cNvSpPr>
            <a:spLocks noGrp="1"/>
          </p:cNvSpPr>
          <p:nvPr>
            <p:ph idx="1"/>
          </p:nvPr>
        </p:nvSpPr>
        <p:spPr>
          <a:xfrm>
            <a:off x="1435100" y="1785938"/>
            <a:ext cx="7499350" cy="4462462"/>
          </a:xfrm>
        </p:spPr>
        <p:txBody>
          <a:bodyPr/>
          <a:lstStyle/>
          <a:p>
            <a:r>
              <a:rPr lang="de-DE" sz="2800" i="1" dirty="0" smtClean="0"/>
              <a:t>Ansprechperson:  Mag. Dr. Oliver Stöhr (Biologe)</a:t>
            </a:r>
            <a:br>
              <a:rPr lang="de-DE" sz="2800" i="1" dirty="0" smtClean="0"/>
            </a:br>
            <a:r>
              <a:rPr lang="de-DE" sz="2400" i="1" dirty="0" smtClean="0">
                <a:hlinkClick r:id="rId2"/>
              </a:rPr>
              <a:t>nago_osttirol@gmx.at</a:t>
            </a:r>
            <a:endParaRPr lang="de-DE" sz="2400" i="1" dirty="0" smtClean="0"/>
          </a:p>
          <a:p>
            <a:pPr>
              <a:buNone/>
            </a:pPr>
            <a:r>
              <a:rPr lang="de-DE" sz="2800" i="1" dirty="0" smtClean="0"/>
              <a:t/>
            </a:r>
            <a:br>
              <a:rPr lang="de-DE" sz="2800" i="1" dirty="0" smtClean="0"/>
            </a:br>
            <a:r>
              <a:rPr lang="de-DE" sz="2800" i="1" dirty="0" smtClean="0"/>
              <a:t>Angebot: </a:t>
            </a:r>
            <a:br>
              <a:rPr lang="de-DE" sz="2800" i="1" dirty="0" smtClean="0"/>
            </a:br>
            <a:r>
              <a:rPr lang="de-DE" sz="2800" i="1" dirty="0" smtClean="0"/>
              <a:t>regelmäßige naturkundliche Vorträge und Exkursionen</a:t>
            </a:r>
            <a:endParaRPr lang="de-DE" sz="2800" dirty="0" smtClean="0"/>
          </a:p>
          <a:p>
            <a:r>
              <a:rPr lang="de-DE" sz="2800" i="1" dirty="0" smtClean="0"/>
              <a:t>populäre und wissenschaftliche Publikationen zur Natur Osttirols</a:t>
            </a:r>
            <a:endParaRPr lang="de-DE" sz="2800" dirty="0" smtClean="0"/>
          </a:p>
          <a:p>
            <a:r>
              <a:rPr lang="de-DE" sz="2800" i="1" dirty="0" smtClean="0"/>
              <a:t>Homepage</a:t>
            </a:r>
            <a:endParaRPr lang="de-DE" sz="2800" dirty="0" smtClean="0"/>
          </a:p>
          <a:p>
            <a:r>
              <a:rPr lang="de-DE" sz="2800" i="1" dirty="0" smtClean="0"/>
              <a:t>Mehr Infos auf: </a:t>
            </a:r>
            <a:r>
              <a:rPr lang="de-DE" sz="2800" i="1" dirty="0" smtClean="0">
                <a:hlinkClick r:id="rId3"/>
              </a:rPr>
              <a:t>www.nago-osttirol.at</a:t>
            </a:r>
            <a:endParaRPr lang="de-DE" sz="2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Nationalpark -Akademie </a:t>
            </a:r>
            <a:endParaRPr lang="de-DE" dirty="0">
              <a:solidFill>
                <a:schemeClr val="tx2">
                  <a:satMod val="130000"/>
                </a:schemeClr>
              </a:solidFill>
            </a:endParaRPr>
          </a:p>
        </p:txBody>
      </p:sp>
      <p:sp>
        <p:nvSpPr>
          <p:cNvPr id="24579" name="Inhaltsplatzhalter 2"/>
          <p:cNvSpPr>
            <a:spLocks noGrp="1"/>
          </p:cNvSpPr>
          <p:nvPr>
            <p:ph idx="1"/>
          </p:nvPr>
        </p:nvSpPr>
        <p:spPr/>
        <p:txBody>
          <a:bodyPr/>
          <a:lstStyle/>
          <a:p>
            <a:pPr eaLnBrk="1" hangingPunct="1"/>
            <a:r>
              <a:rPr lang="de-DE" dirty="0" smtClean="0"/>
              <a:t>Gegründet 1997</a:t>
            </a:r>
          </a:p>
          <a:p>
            <a:pPr eaLnBrk="1" hangingPunct="1"/>
            <a:r>
              <a:rPr lang="de-DE" dirty="0" smtClean="0"/>
              <a:t>Ansprechpartnerin: </a:t>
            </a:r>
            <a:br>
              <a:rPr lang="de-DE" dirty="0" smtClean="0"/>
            </a:br>
            <a:r>
              <a:rPr lang="de-DE" dirty="0" smtClean="0"/>
              <a:t>Mag. Helene </a:t>
            </a:r>
            <a:r>
              <a:rPr lang="de-DE" dirty="0" err="1" smtClean="0"/>
              <a:t>Mattersberger</a:t>
            </a:r>
            <a:endParaRPr lang="de-DE" dirty="0" smtClean="0"/>
          </a:p>
          <a:p>
            <a:pPr eaLnBrk="1" hangingPunct="1"/>
            <a:r>
              <a:rPr lang="de-DE" dirty="0" smtClean="0"/>
              <a:t>Programm 2016   </a:t>
            </a:r>
            <a:r>
              <a:rPr lang="de-DE" dirty="0" smtClean="0">
                <a:hlinkClick r:id="rId2"/>
              </a:rPr>
              <a:t/>
            </a:r>
            <a:br>
              <a:rPr lang="de-DE" dirty="0" smtClean="0">
                <a:hlinkClick r:id="rId2"/>
              </a:rPr>
            </a:br>
            <a:r>
              <a:rPr lang="de-DE" dirty="0" smtClean="0">
                <a:hlinkClick r:id="rId2"/>
              </a:rPr>
              <a:t>www.hohetauern.at</a:t>
            </a:r>
            <a:r>
              <a:rPr lang="de-DE" dirty="0" smtClean="0"/>
              <a:t>   BILDUNG</a:t>
            </a:r>
          </a:p>
          <a:p>
            <a:pPr eaLnBrk="1" hangingPunct="1"/>
            <a:r>
              <a:rPr lang="de-DE" dirty="0" smtClean="0"/>
              <a:t>Angebot für Fachleute und an Natur interessierte </a:t>
            </a:r>
          </a:p>
          <a:p>
            <a:pPr eaLnBrk="1" hangingPunct="1"/>
            <a:r>
              <a:rPr lang="de-DE" dirty="0" smtClean="0"/>
              <a:t>BOKU, Innsbruck </a:t>
            </a:r>
            <a:br>
              <a:rPr lang="de-DE" dirty="0" smtClean="0"/>
            </a:br>
            <a:endParaRPr lang="de-DE"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dirty="0" smtClean="0"/>
              <a:t>Pädagogische Hochschule Tirol</a:t>
            </a:r>
            <a:endParaRPr lang="de-DE" dirty="0"/>
          </a:p>
        </p:txBody>
      </p:sp>
      <p:sp>
        <p:nvSpPr>
          <p:cNvPr id="25603" name="Inhaltsplatzhalter 2"/>
          <p:cNvSpPr>
            <a:spLocks noGrp="1"/>
          </p:cNvSpPr>
          <p:nvPr>
            <p:ph idx="1"/>
          </p:nvPr>
        </p:nvSpPr>
        <p:spPr/>
        <p:txBody>
          <a:bodyPr/>
          <a:lstStyle/>
          <a:p>
            <a:r>
              <a:rPr lang="de-DE" sz="2400" dirty="0" smtClean="0"/>
              <a:t>Mag. Albert </a:t>
            </a:r>
            <a:r>
              <a:rPr lang="de-DE" sz="2400" dirty="0" err="1" smtClean="0"/>
              <a:t>Korber</a:t>
            </a:r>
            <a:r>
              <a:rPr lang="de-DE" sz="2400" dirty="0" smtClean="0"/>
              <a:t>,   </a:t>
            </a:r>
            <a:r>
              <a:rPr lang="de-DE" sz="2400" dirty="0" err="1" smtClean="0"/>
              <a:t>Muchargasse</a:t>
            </a:r>
            <a:r>
              <a:rPr lang="de-DE" sz="2400" dirty="0" smtClean="0"/>
              <a:t> 8, 9900 Lienz</a:t>
            </a:r>
            <a:br>
              <a:rPr lang="de-DE" sz="2400" dirty="0" smtClean="0"/>
            </a:br>
            <a:r>
              <a:rPr lang="de-DE" sz="2400" dirty="0" smtClean="0"/>
              <a:t>albert.korber@ph-tirol.ac.at</a:t>
            </a:r>
          </a:p>
          <a:p>
            <a:r>
              <a:rPr lang="de-DE" sz="2400" dirty="0" smtClean="0"/>
              <a:t>PH Online http://ph-tirol.ac.at/</a:t>
            </a:r>
          </a:p>
          <a:p>
            <a:r>
              <a:rPr lang="de-DE" sz="2000" dirty="0" smtClean="0"/>
              <a:t>Die Pädagogische Hochschule Tirol (PHT) ist eine Einrichtung des Bundes. Sie hat die Aufgabe, wissenschaftlich fundierte, berufsfeldbezogene Bildungsangebote in den Bereichen der Aus-, Fort- und Weiterbildung in pädagogischen Berufsfeldern, insbesondere in Lehrberufen, zu erstellen, anzubieten und durchzuführen. Sie trägt den Anforderungen des Lehrberufes durch Angebote der humanwissenschaftlichen, fachwissenschaftlichen, fachdidaktischen, pädagogischen und schulpraktischen Ausbildung, die durch die Führung von Praxisschulen sichergestellt wird, Rechnung.</a:t>
            </a:r>
          </a:p>
          <a:p>
            <a:endParaRPr lang="de-DE"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274638"/>
            <a:ext cx="7499350" cy="939800"/>
          </a:xfrm>
        </p:spPr>
        <p:txBody>
          <a:bodyPr/>
          <a:lstStyle/>
          <a:p>
            <a:pPr eaLnBrk="1" fontAlgn="auto" hangingPunct="1">
              <a:spcAft>
                <a:spcPts val="0"/>
              </a:spcAft>
              <a:defRPr/>
            </a:pPr>
            <a:r>
              <a:rPr lang="de-DE" dirty="0" smtClean="0">
                <a:solidFill>
                  <a:schemeClr val="tx2">
                    <a:satMod val="130000"/>
                  </a:schemeClr>
                </a:solidFill>
              </a:rPr>
              <a:t>      REVITAL  Akademie </a:t>
            </a:r>
            <a:endParaRPr lang="de-DE" dirty="0">
              <a:solidFill>
                <a:schemeClr val="tx2">
                  <a:satMod val="130000"/>
                </a:schemeClr>
              </a:solidFill>
            </a:endParaRPr>
          </a:p>
        </p:txBody>
      </p:sp>
      <p:sp>
        <p:nvSpPr>
          <p:cNvPr id="27651" name="Inhaltsplatzhalter 2"/>
          <p:cNvSpPr>
            <a:spLocks noGrp="1"/>
          </p:cNvSpPr>
          <p:nvPr>
            <p:ph idx="1"/>
          </p:nvPr>
        </p:nvSpPr>
        <p:spPr>
          <a:xfrm>
            <a:off x="1435100" y="1285875"/>
            <a:ext cx="7499350" cy="4962525"/>
          </a:xfrm>
        </p:spPr>
        <p:txBody>
          <a:bodyPr/>
          <a:lstStyle/>
          <a:p>
            <a:pPr eaLnBrk="1" hangingPunct="1"/>
            <a:r>
              <a:rPr lang="de-DE" smtClean="0"/>
              <a:t>DI Klaus Michor, </a:t>
            </a:r>
            <a:r>
              <a:rPr lang="nl-NL" smtClean="0"/>
              <a:t>4852 67499-0 </a:t>
            </a:r>
            <a:r>
              <a:rPr lang="de-DE" smtClean="0"/>
              <a:t/>
            </a:r>
            <a:br>
              <a:rPr lang="de-DE" smtClean="0"/>
            </a:br>
            <a:r>
              <a:rPr lang="nl-NL" smtClean="0"/>
              <a:t>A-9990 Nußdorf-Debant, Nußdorf 71 </a:t>
            </a:r>
            <a:br>
              <a:rPr lang="nl-NL" smtClean="0"/>
            </a:br>
            <a:r>
              <a:rPr lang="de-DE" smtClean="0"/>
              <a:t>Die Natur:Aktiv:Akademie Osttirol (NAAO) vermittelt in Veranstaltungen über das ganze Jahr neue Erkenntnisse aus den Bereichen Natur- und Umweltpädagogik, Natur- und Landschaftspflege sowie „Naturguiding“ für Outdoor-Berufe.</a:t>
            </a:r>
          </a:p>
          <a:p>
            <a:pPr eaLnBrk="1" hangingPunct="1"/>
            <a:r>
              <a:rPr lang="de-DE" smtClean="0"/>
              <a:t>www.revital-ib.at/de/natur-aktiv-akademie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dirty="0"/>
          </a:p>
        </p:txBody>
      </p:sp>
      <p:sp>
        <p:nvSpPr>
          <p:cNvPr id="10243" name="Inhaltsplatzhalter 2"/>
          <p:cNvSpPr>
            <a:spLocks noGrp="1"/>
          </p:cNvSpPr>
          <p:nvPr>
            <p:ph idx="1"/>
          </p:nvPr>
        </p:nvSpPr>
        <p:spPr/>
        <p:txBody>
          <a:bodyPr/>
          <a:lstStyle/>
          <a:p>
            <a:r>
              <a:rPr lang="de-DE" smtClean="0"/>
              <a:t>Übersicht für wissensinteressierte Osttiroler und Urlaubsgäste über das umfangreiche Angebot an Aus- und Weiterbildungen auf wissenschaftlichem Niveau in Osttirol – </a:t>
            </a:r>
            <a:br>
              <a:rPr lang="de-DE" smtClean="0"/>
            </a:br>
            <a:r>
              <a:rPr lang="de-DE" smtClean="0"/>
              <a:t>„Symphonie des Wissens“  </a:t>
            </a:r>
          </a:p>
          <a:p>
            <a:r>
              <a:rPr lang="de-DE" smtClean="0"/>
              <a:t>Kennenlernen der aktuellen Akteure </a:t>
            </a:r>
          </a:p>
          <a:p>
            <a:r>
              <a:rPr lang="de-DE" smtClean="0"/>
              <a:t>Basis für neue Werbe- und Informationsangebote </a:t>
            </a:r>
          </a:p>
          <a:p>
            <a:endParaRPr lang="de-DE" smtClean="0"/>
          </a:p>
          <a:p>
            <a:endParaRPr lang="de-DE"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    </a:t>
            </a:r>
            <a:br>
              <a:rPr lang="de-DE" dirty="0" smtClean="0">
                <a:solidFill>
                  <a:schemeClr val="tx2">
                    <a:satMod val="130000"/>
                  </a:schemeClr>
                </a:solidFill>
              </a:rPr>
            </a:br>
            <a:r>
              <a:rPr lang="de-DE" dirty="0" smtClean="0">
                <a:solidFill>
                  <a:schemeClr val="tx2">
                    <a:satMod val="130000"/>
                  </a:schemeClr>
                </a:solidFill>
              </a:rPr>
              <a:t/>
            </a:r>
            <a:br>
              <a:rPr lang="de-DE" dirty="0" smtClean="0">
                <a:solidFill>
                  <a:schemeClr val="tx2">
                    <a:satMod val="130000"/>
                  </a:schemeClr>
                </a:solidFill>
              </a:rPr>
            </a:br>
            <a:r>
              <a:rPr lang="de-DE" dirty="0" smtClean="0">
                <a:solidFill>
                  <a:schemeClr val="tx2">
                    <a:satMod val="130000"/>
                  </a:schemeClr>
                </a:solidFill>
              </a:rPr>
              <a:t>Sozialpädagogik Lehrgang</a:t>
            </a:r>
            <a:br>
              <a:rPr lang="de-DE" dirty="0" smtClean="0">
                <a:solidFill>
                  <a:schemeClr val="tx2">
                    <a:satMod val="130000"/>
                  </a:schemeClr>
                </a:solidFill>
              </a:rPr>
            </a:br>
            <a:r>
              <a:rPr lang="de-DE" dirty="0" smtClean="0">
                <a:solidFill>
                  <a:schemeClr val="tx2">
                    <a:satMod val="130000"/>
                  </a:schemeClr>
                </a:solidFill>
              </a:rPr>
              <a:t>                         Schloss </a:t>
            </a:r>
            <a:r>
              <a:rPr lang="de-DE" dirty="0" err="1" smtClean="0">
                <a:solidFill>
                  <a:schemeClr val="tx2">
                    <a:satMod val="130000"/>
                  </a:schemeClr>
                </a:solidFill>
              </a:rPr>
              <a:t>Lengberg</a:t>
            </a:r>
            <a:r>
              <a:rPr lang="de-DE" dirty="0" smtClean="0">
                <a:solidFill>
                  <a:schemeClr val="tx2">
                    <a:satMod val="130000"/>
                  </a:schemeClr>
                </a:solidFill>
              </a:rPr>
              <a:t> </a:t>
            </a:r>
            <a:br>
              <a:rPr lang="de-DE" dirty="0" smtClean="0">
                <a:solidFill>
                  <a:schemeClr val="tx2">
                    <a:satMod val="130000"/>
                  </a:schemeClr>
                </a:solidFill>
              </a:rPr>
            </a:br>
            <a:r>
              <a:rPr lang="de-DE" dirty="0" smtClean="0">
                <a:solidFill>
                  <a:schemeClr val="tx2">
                    <a:satMod val="130000"/>
                  </a:schemeClr>
                </a:solidFill>
              </a:rPr>
              <a:t> </a:t>
            </a:r>
            <a:br>
              <a:rPr lang="de-DE" dirty="0" smtClean="0">
                <a:solidFill>
                  <a:schemeClr val="tx2">
                    <a:satMod val="130000"/>
                  </a:schemeClr>
                </a:solidFill>
              </a:rPr>
            </a:br>
            <a:endParaRPr lang="de-DE" dirty="0">
              <a:solidFill>
                <a:schemeClr val="tx2">
                  <a:satMod val="130000"/>
                </a:schemeClr>
              </a:solidFill>
            </a:endParaRPr>
          </a:p>
        </p:txBody>
      </p:sp>
      <p:sp>
        <p:nvSpPr>
          <p:cNvPr id="28675" name="Inhaltsplatzhalter 2"/>
          <p:cNvSpPr>
            <a:spLocks noGrp="1"/>
          </p:cNvSpPr>
          <p:nvPr>
            <p:ph idx="1"/>
          </p:nvPr>
        </p:nvSpPr>
        <p:spPr/>
        <p:txBody>
          <a:bodyPr/>
          <a:lstStyle/>
          <a:p>
            <a:r>
              <a:rPr lang="de-DE" dirty="0" smtClean="0"/>
              <a:t>Start: </a:t>
            </a:r>
            <a:r>
              <a:rPr lang="de-DE" sz="2800" dirty="0" smtClean="0"/>
              <a:t>Für </a:t>
            </a:r>
            <a:r>
              <a:rPr lang="de-DE" sz="2800" b="1" dirty="0" smtClean="0"/>
              <a:t>Herbst 2016 ist ein Kolleg für Berufstätige im Bezirk Lienz </a:t>
            </a:r>
            <a:r>
              <a:rPr lang="de-DE" sz="2800" dirty="0" smtClean="0"/>
              <a:t>geplant.</a:t>
            </a:r>
            <a:endParaRPr lang="de-DE" dirty="0" smtClean="0"/>
          </a:p>
          <a:p>
            <a:r>
              <a:rPr lang="de-DE" dirty="0" smtClean="0"/>
              <a:t>Kontakt:   </a:t>
            </a:r>
            <a:r>
              <a:rPr lang="de-DE" dirty="0" err="1" smtClean="0"/>
              <a:t>MMag.</a:t>
            </a:r>
            <a:r>
              <a:rPr lang="de-DE" baseline="30000" dirty="0" err="1" smtClean="0"/>
              <a:t>a</a:t>
            </a:r>
            <a:r>
              <a:rPr lang="de-DE" dirty="0" smtClean="0"/>
              <a:t> Hildegard Goller</a:t>
            </a:r>
          </a:p>
          <a:p>
            <a:r>
              <a:rPr lang="de-DE" dirty="0" err="1" smtClean="0"/>
              <a:t>Lengberg</a:t>
            </a:r>
            <a:r>
              <a:rPr lang="de-DE" dirty="0" smtClean="0"/>
              <a:t> 1, 9782 </a:t>
            </a:r>
            <a:r>
              <a:rPr lang="de-DE" dirty="0" err="1" smtClean="0"/>
              <a:t>Nikolsdorf</a:t>
            </a:r>
            <a:r>
              <a:rPr lang="de-DE" dirty="0" smtClean="0"/>
              <a:t/>
            </a:r>
            <a:br>
              <a:rPr lang="de-DE" dirty="0" smtClean="0"/>
            </a:br>
            <a:r>
              <a:rPr lang="de-DE" dirty="0" smtClean="0"/>
              <a:t>T +43.4858.8206</a:t>
            </a:r>
            <a:br>
              <a:rPr lang="de-DE" dirty="0" smtClean="0"/>
            </a:br>
            <a:r>
              <a:rPr lang="de-DE" dirty="0" smtClean="0"/>
              <a:t>F +43.512.585814-84</a:t>
            </a:r>
            <a:br>
              <a:rPr lang="de-DE" dirty="0" smtClean="0"/>
            </a:br>
            <a:r>
              <a:rPr lang="de-DE" dirty="0" smtClean="0">
                <a:hlinkClick r:id="rId2"/>
              </a:rPr>
              <a:t>office.nikolsdorf@aufbauwerk.com</a:t>
            </a:r>
            <a:endParaRPr lang="de-DE" dirty="0" smtClean="0"/>
          </a:p>
          <a:p>
            <a:r>
              <a:rPr lang="de-DE" dirty="0" smtClean="0"/>
              <a:t>Partner:  Institut für Sozialpädagogik</a:t>
            </a:r>
            <a:br>
              <a:rPr lang="de-DE" dirty="0" smtClean="0"/>
            </a:br>
            <a:r>
              <a:rPr lang="de-DE" dirty="0" err="1" smtClean="0"/>
              <a:t>Stams</a:t>
            </a:r>
            <a:r>
              <a:rPr lang="de-DE" dirty="0" smtClean="0"/>
              <a:t>   www.sozialpaedagogik-stams.at</a:t>
            </a:r>
          </a:p>
          <a:p>
            <a:pPr>
              <a:buFont typeface="Wingdings 2" pitchFamily="18" charset="2"/>
              <a:buNone/>
            </a:pPr>
            <a:r>
              <a:rPr lang="de-DE" dirty="0" smtClean="0"/>
              <a:t> </a:t>
            </a:r>
          </a:p>
          <a:p>
            <a:pPr>
              <a:buFont typeface="Wingdings 2" pitchFamily="18" charset="2"/>
              <a:buNone/>
            </a:pPr>
            <a:r>
              <a:rPr lang="de-DE" dirty="0" smtClean="0"/>
              <a:t/>
            </a:r>
            <a:br>
              <a:rPr lang="de-DE" dirty="0" smtClean="0"/>
            </a:br>
            <a:endParaRPr lang="de-DE"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0125" y="0"/>
            <a:ext cx="7934325" cy="1214438"/>
          </a:xfrm>
        </p:spPr>
        <p:txBody>
          <a:bodyPr>
            <a:normAutofit/>
          </a:bodyPr>
          <a:lstStyle/>
          <a:p>
            <a:pPr eaLnBrk="1" fontAlgn="auto" hangingPunct="1">
              <a:spcAft>
                <a:spcPts val="0"/>
              </a:spcAft>
              <a:defRPr/>
            </a:pPr>
            <a:r>
              <a:rPr lang="de-DE" dirty="0" smtClean="0">
                <a:solidFill>
                  <a:schemeClr val="tx2">
                    <a:satMod val="130000"/>
                  </a:schemeClr>
                </a:solidFill>
              </a:rPr>
              <a:t>  </a:t>
            </a:r>
            <a:r>
              <a:rPr lang="de-DE" sz="3200" dirty="0" smtClean="0">
                <a:solidFill>
                  <a:schemeClr val="tx2">
                    <a:satMod val="130000"/>
                  </a:schemeClr>
                </a:solidFill>
              </a:rPr>
              <a:t>Sprachwissenschaft in </a:t>
            </a:r>
            <a:r>
              <a:rPr lang="de-DE" sz="3200" dirty="0" err="1" smtClean="0">
                <a:solidFill>
                  <a:schemeClr val="tx2">
                    <a:satMod val="130000"/>
                  </a:schemeClr>
                </a:solidFill>
              </a:rPr>
              <a:t>Kals</a:t>
            </a:r>
            <a:r>
              <a:rPr lang="de-DE" sz="3200" dirty="0" smtClean="0">
                <a:solidFill>
                  <a:schemeClr val="tx2">
                    <a:satMod val="130000"/>
                  </a:schemeClr>
                </a:solidFill>
              </a:rPr>
              <a:t>  </a:t>
            </a:r>
            <a:r>
              <a:rPr lang="de-DE" sz="3200" dirty="0" smtClean="0"/>
              <a:t>9. - 12. Juni 2016</a:t>
            </a:r>
            <a:endParaRPr lang="de-DE" sz="3200" dirty="0">
              <a:solidFill>
                <a:schemeClr val="tx2">
                  <a:satMod val="130000"/>
                </a:schemeClr>
              </a:solidFill>
            </a:endParaRPr>
          </a:p>
        </p:txBody>
      </p:sp>
      <p:sp>
        <p:nvSpPr>
          <p:cNvPr id="29699" name="Inhaltsplatzhalter 2"/>
          <p:cNvSpPr>
            <a:spLocks noGrp="1"/>
          </p:cNvSpPr>
          <p:nvPr>
            <p:ph idx="1"/>
          </p:nvPr>
        </p:nvSpPr>
        <p:spPr>
          <a:xfrm>
            <a:off x="1435100" y="1143000"/>
            <a:ext cx="7499350" cy="5105400"/>
          </a:xfrm>
        </p:spPr>
        <p:txBody>
          <a:bodyPr/>
          <a:lstStyle/>
          <a:p>
            <a:pPr eaLnBrk="1" hangingPunct="1"/>
            <a:r>
              <a:rPr lang="de-DE" altLang="de-DE" sz="2400" dirty="0" smtClean="0"/>
              <a:t>Ansprechpartner </a:t>
            </a:r>
            <a:r>
              <a:rPr lang="de-DE" altLang="de-DE" sz="2400" dirty="0" err="1" smtClean="0"/>
              <a:t>Kals</a:t>
            </a:r>
            <a:r>
              <a:rPr lang="de-DE" altLang="de-DE" sz="2400" dirty="0" smtClean="0"/>
              <a:t>: Erika </a:t>
            </a:r>
            <a:r>
              <a:rPr lang="de-DE" altLang="de-DE" sz="2400" dirty="0" err="1" smtClean="0"/>
              <a:t>Rogl</a:t>
            </a:r>
            <a:r>
              <a:rPr lang="de-DE" altLang="de-DE" sz="2400" dirty="0" smtClean="0"/>
              <a:t>, Gemeindeamt</a:t>
            </a:r>
          </a:p>
          <a:p>
            <a:pPr eaLnBrk="1" hangingPunct="1"/>
            <a:r>
              <a:rPr lang="de-DE" altLang="de-DE" sz="2400" dirty="0" smtClean="0"/>
              <a:t>Universität Klagenfurt: </a:t>
            </a:r>
            <a:r>
              <a:rPr lang="de-DE" altLang="de-DE" sz="2400" dirty="0" err="1" smtClean="0"/>
              <a:t>Univ.Prof.Dr</a:t>
            </a:r>
            <a:r>
              <a:rPr lang="de-DE" altLang="de-DE" sz="2400" dirty="0" smtClean="0"/>
              <a:t>.  Heinz Pohl </a:t>
            </a:r>
            <a:br>
              <a:rPr lang="de-DE" altLang="de-DE" sz="2400" dirty="0" smtClean="0"/>
            </a:br>
            <a:r>
              <a:rPr lang="de-DE" altLang="de-DE" sz="2400" dirty="0" smtClean="0"/>
              <a:t> </a:t>
            </a:r>
            <a:r>
              <a:rPr lang="de-DE" altLang="de-DE" sz="2400" dirty="0" smtClean="0">
                <a:hlinkClick r:id="rId2"/>
              </a:rPr>
              <a:t>heinz.pohl@chello.at</a:t>
            </a:r>
            <a:endParaRPr lang="de-DE" altLang="de-DE" sz="2400" dirty="0" smtClean="0"/>
          </a:p>
          <a:p>
            <a:pPr eaLnBrk="1" hangingPunct="1">
              <a:buNone/>
            </a:pPr>
            <a:endParaRPr lang="de-DE" sz="2000" dirty="0" smtClean="0"/>
          </a:p>
          <a:p>
            <a:pPr eaLnBrk="1" hangingPunct="1"/>
            <a:r>
              <a:rPr lang="de-DE" altLang="de-DE" sz="2200" dirty="0" smtClean="0"/>
              <a:t>Seit 1986 findet in </a:t>
            </a:r>
            <a:r>
              <a:rPr lang="de-DE" altLang="de-DE" sz="2200" dirty="0" err="1" smtClean="0"/>
              <a:t>Kals</a:t>
            </a:r>
            <a:r>
              <a:rPr lang="de-DE" altLang="de-DE" sz="2200" dirty="0" smtClean="0"/>
              <a:t> a. </a:t>
            </a:r>
            <a:r>
              <a:rPr lang="de-DE" altLang="de-DE" sz="2200" dirty="0" err="1" smtClean="0"/>
              <a:t>Gr</a:t>
            </a:r>
            <a:r>
              <a:rPr lang="de-DE" altLang="de-DE" sz="2200" dirty="0" smtClean="0"/>
              <a:t>. jährlich im Juni das „</a:t>
            </a:r>
            <a:r>
              <a:rPr lang="de-DE" altLang="de-DE" sz="2200" dirty="0" err="1" smtClean="0"/>
              <a:t>Kalser</a:t>
            </a:r>
            <a:r>
              <a:rPr lang="de-DE" altLang="de-DE" sz="2200" dirty="0" smtClean="0"/>
              <a:t> Namenkundliche Symposium“ statt. Es ist hauptsächlich dem </a:t>
            </a:r>
            <a:r>
              <a:rPr lang="de-DE" altLang="de-DE" sz="2200" dirty="0" err="1" smtClean="0"/>
              <a:t>Kalser</a:t>
            </a:r>
            <a:r>
              <a:rPr lang="de-DE" altLang="de-DE" sz="2200" dirty="0" smtClean="0"/>
              <a:t> und dem alpinen </a:t>
            </a:r>
            <a:r>
              <a:rPr lang="de-DE" altLang="de-DE" sz="2200" dirty="0" err="1" smtClean="0"/>
              <a:t>Namengut</a:t>
            </a:r>
            <a:r>
              <a:rPr lang="de-DE" altLang="de-DE" sz="2200" dirty="0" smtClean="0"/>
              <a:t> gewidmet. Im Internet unter: </a:t>
            </a:r>
            <a:r>
              <a:rPr lang="de-DE" altLang="de-DE" sz="2200" u="sng" dirty="0" smtClean="0">
                <a:hlinkClick r:id="rId3"/>
              </a:rPr>
              <a:t>http://members.chello.at/heinz.pohl/Tagung_Kals_2016.htm</a:t>
            </a:r>
            <a:r>
              <a:rPr lang="de-DE" altLang="de-DE" sz="2200" dirty="0" smtClean="0"/>
              <a:t>. </a:t>
            </a:r>
          </a:p>
          <a:p>
            <a:pPr eaLnBrk="1" hangingPunct="1"/>
            <a:r>
              <a:rPr lang="de-DE" altLang="de-DE" sz="2200" dirty="0" smtClean="0"/>
              <a:t>Die wichtigsten Ergebnisse, soweit sie die Gemeinde </a:t>
            </a:r>
            <a:r>
              <a:rPr lang="de-DE" altLang="de-DE" sz="2200" dirty="0" err="1" smtClean="0"/>
              <a:t>Kals</a:t>
            </a:r>
            <a:r>
              <a:rPr lang="de-DE" altLang="de-DE" sz="2200" dirty="0" smtClean="0"/>
              <a:t> a. </a:t>
            </a:r>
            <a:r>
              <a:rPr lang="de-DE" altLang="de-DE" sz="2200" dirty="0" err="1" smtClean="0"/>
              <a:t>Gr</a:t>
            </a:r>
            <a:r>
              <a:rPr lang="de-DE" altLang="de-DE" sz="2200" dirty="0" smtClean="0"/>
              <a:t>. Betreffen, sind im Internet zugänglich, und zwar unter  </a:t>
            </a:r>
            <a:r>
              <a:rPr lang="de-DE" altLang="de-DE" sz="2200" dirty="0" smtClean="0">
                <a:hlinkClick r:id="rId4"/>
              </a:rPr>
              <a:t>http://www.kalskommunikation.at/</a:t>
            </a:r>
            <a:r>
              <a:rPr lang="de-DE" altLang="de-DE" sz="2200" dirty="0" smtClean="0"/>
              <a:t>  </a:t>
            </a:r>
            <a:r>
              <a:rPr lang="de-DE" altLang="de-DE" sz="2200" dirty="0" smtClean="0">
                <a:hlinkClick r:id="rId5"/>
              </a:rPr>
              <a:t>http://members.chello.at/heinz.pohl/Kals_am_Grossglockner.htm</a:t>
            </a:r>
            <a:r>
              <a:rPr lang="de-DE" altLang="de-DE" sz="2200" dirty="0" smtClean="0"/>
              <a:t>). </a:t>
            </a:r>
          </a:p>
          <a:p>
            <a:pPr eaLnBrk="1" hangingPunct="1"/>
            <a:endParaRPr lang="de-DE" altLang="de-DE" sz="2000" dirty="0" smtClean="0"/>
          </a:p>
          <a:p>
            <a:pPr eaLnBrk="1" hangingPunct="1">
              <a:buNone/>
            </a:pPr>
            <a:endParaRPr lang="de-DE"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Soziologiegespräche </a:t>
            </a:r>
            <a:r>
              <a:rPr lang="de-DE" dirty="0" err="1" smtClean="0">
                <a:solidFill>
                  <a:schemeClr val="tx2">
                    <a:satMod val="130000"/>
                  </a:schemeClr>
                </a:solidFill>
              </a:rPr>
              <a:t>Matrei</a:t>
            </a:r>
            <a:endParaRPr lang="de-DE" dirty="0">
              <a:solidFill>
                <a:schemeClr val="tx2">
                  <a:satMod val="130000"/>
                </a:schemeClr>
              </a:solidFill>
            </a:endParaRPr>
          </a:p>
        </p:txBody>
      </p:sp>
      <p:sp>
        <p:nvSpPr>
          <p:cNvPr id="30723" name="Inhaltsplatzhalter 2"/>
          <p:cNvSpPr>
            <a:spLocks noGrp="1"/>
          </p:cNvSpPr>
          <p:nvPr>
            <p:ph idx="1"/>
          </p:nvPr>
        </p:nvSpPr>
        <p:spPr/>
        <p:txBody>
          <a:bodyPr/>
          <a:lstStyle/>
          <a:p>
            <a:pPr eaLnBrk="1" hangingPunct="1"/>
            <a:r>
              <a:rPr lang="de-DE" smtClean="0"/>
              <a:t>Ansprechpartner:  Bernhart Ruso</a:t>
            </a:r>
            <a:br>
              <a:rPr lang="de-DE" smtClean="0"/>
            </a:br>
            <a:r>
              <a:rPr lang="de-DE" smtClean="0"/>
              <a:t>Institut für Interdisziplinäre Gebirgsforschung  „Otto König Gesellschaft“: Malzgasse 3, 1020 Wien, </a:t>
            </a:r>
            <a:r>
              <a:rPr lang="de-DE" smtClean="0">
                <a:hlinkClick r:id="rId2"/>
              </a:rPr>
              <a:t>office@voeu.co.at</a:t>
            </a:r>
            <a:r>
              <a:rPr lang="de-DE" smtClean="0"/>
              <a:t>    bernhart@ruso.at</a:t>
            </a:r>
          </a:p>
          <a:p>
            <a:pPr eaLnBrk="1" hangingPunct="1"/>
            <a:r>
              <a:rPr lang="de-DE" smtClean="0"/>
              <a:t>Gegründet 1972</a:t>
            </a:r>
          </a:p>
          <a:p>
            <a:pPr eaLnBrk="1" hangingPunct="1"/>
            <a:r>
              <a:rPr lang="de-DE" smtClean="0"/>
              <a:t>3. - 7.  Dezember 2016 </a:t>
            </a:r>
            <a:br>
              <a:rPr lang="de-DE" smtClean="0"/>
            </a:br>
            <a:r>
              <a:rPr lang="de-DE" smtClean="0"/>
              <a:t>Das Thema wird "Grenzen und Übergänge„ sein.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Stadtbücherei Lienz</a:t>
            </a:r>
            <a:endParaRPr lang="de-DE" dirty="0">
              <a:solidFill>
                <a:schemeClr val="tx2">
                  <a:satMod val="130000"/>
                </a:schemeClr>
              </a:solidFill>
            </a:endParaRPr>
          </a:p>
        </p:txBody>
      </p:sp>
      <p:sp>
        <p:nvSpPr>
          <p:cNvPr id="31747" name="Inhaltsplatzhalter 2"/>
          <p:cNvSpPr>
            <a:spLocks noGrp="1"/>
          </p:cNvSpPr>
          <p:nvPr>
            <p:ph idx="1"/>
          </p:nvPr>
        </p:nvSpPr>
        <p:spPr/>
        <p:txBody>
          <a:bodyPr/>
          <a:lstStyle/>
          <a:p>
            <a:pPr eaLnBrk="1" hangingPunct="1"/>
            <a:r>
              <a:rPr lang="de-DE" sz="2400" dirty="0" smtClean="0"/>
              <a:t>Ansprechpartnerin:  Anja Kofler, Egger Lienz Platz 2,</a:t>
            </a:r>
            <a:br>
              <a:rPr lang="de-DE" sz="2400" dirty="0" smtClean="0"/>
            </a:br>
            <a:r>
              <a:rPr lang="de-DE" sz="2400" dirty="0" smtClean="0"/>
              <a:t>Tel. 04852/63972 </a:t>
            </a:r>
            <a:r>
              <a:rPr lang="de-DE" sz="2400" dirty="0" smtClean="0">
                <a:hlinkClick r:id="rId2"/>
              </a:rPr>
              <a:t>anja@stadtbuecherei-lienz.at</a:t>
            </a:r>
            <a:r>
              <a:rPr lang="de-DE" sz="2400" dirty="0" smtClean="0"/>
              <a:t/>
            </a:r>
            <a:br>
              <a:rPr lang="de-DE" sz="2400" dirty="0" smtClean="0"/>
            </a:br>
            <a:r>
              <a:rPr lang="de-DE" sz="2400" dirty="0" smtClean="0">
                <a:hlinkClick r:id="rId3"/>
              </a:rPr>
              <a:t>www.stadtbuecherei-lienz.at</a:t>
            </a:r>
            <a:r>
              <a:rPr lang="de-DE" sz="2400" dirty="0" smtClean="0"/>
              <a:t> </a:t>
            </a:r>
          </a:p>
          <a:p>
            <a:pPr eaLnBrk="1" hangingPunct="1"/>
            <a:r>
              <a:rPr lang="de-DE" sz="2400" dirty="0" smtClean="0"/>
              <a:t>Vermittlung von Literatur von allen österreichischen Universitäts- und anderen Fachbibliotheken, auch von der Nationalbibliothek</a:t>
            </a:r>
            <a:br>
              <a:rPr lang="de-DE" sz="2400" dirty="0" smtClean="0"/>
            </a:br>
            <a:r>
              <a:rPr lang="de-DE" sz="2000" dirty="0" smtClean="0">
                <a:hlinkClick r:id="rId4"/>
              </a:rPr>
              <a:t>www.stadtbuecherei-lienz.at/fernleihe</a:t>
            </a:r>
            <a:endParaRPr lang="de-DE" sz="2400" dirty="0" smtClean="0"/>
          </a:p>
          <a:p>
            <a:pPr eaLnBrk="1" hangingPunct="1"/>
            <a:r>
              <a:rPr lang="de-DE" sz="2400" dirty="0" smtClean="0"/>
              <a:t>Sammlung von kulturellen Erzeugnissen aus Osttirol und von Osttiroler Autoren, Musikern, Künstlern, sowie von Diplomarbeiten und Dissertationen von Osttiroler Studenten </a:t>
            </a:r>
          </a:p>
          <a:p>
            <a:pPr eaLnBrk="1" hangingPunct="1"/>
            <a:r>
              <a:rPr lang="de-DE" sz="2400" dirty="0" smtClean="0"/>
              <a:t>Bücherei als Vortragsraum für NAGO und </a:t>
            </a:r>
            <a:r>
              <a:rPr lang="de-DE" sz="2400" dirty="0" err="1" smtClean="0"/>
              <a:t>Birdlife</a:t>
            </a:r>
            <a:r>
              <a:rPr lang="de-DE" sz="2400" dirty="0" smtClean="0"/>
              <a:t>.</a:t>
            </a:r>
          </a:p>
          <a:p>
            <a:pPr eaLnBrk="1" hangingPunct="1"/>
            <a:endParaRPr lang="de-DE"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TAP – Tiroler Photoarchiv</a:t>
            </a:r>
            <a:endParaRPr lang="de-DE" dirty="0">
              <a:solidFill>
                <a:schemeClr val="tx2">
                  <a:satMod val="130000"/>
                </a:schemeClr>
              </a:solidFill>
            </a:endParaRPr>
          </a:p>
        </p:txBody>
      </p:sp>
      <p:sp>
        <p:nvSpPr>
          <p:cNvPr id="32771" name="Inhaltsplatzhalter 2"/>
          <p:cNvSpPr>
            <a:spLocks noGrp="1"/>
          </p:cNvSpPr>
          <p:nvPr>
            <p:ph idx="1"/>
          </p:nvPr>
        </p:nvSpPr>
        <p:spPr>
          <a:xfrm>
            <a:off x="1071538" y="1200168"/>
            <a:ext cx="7862912" cy="4800600"/>
          </a:xfrm>
        </p:spPr>
        <p:txBody>
          <a:bodyPr/>
          <a:lstStyle/>
          <a:p>
            <a:pPr eaLnBrk="1" hangingPunct="1">
              <a:defRPr/>
            </a:pPr>
            <a:r>
              <a:rPr lang="de-DE" altLang="de-DE" sz="2000" dirty="0" smtClean="0"/>
              <a:t>Dr. Martin Kofler,  MA (Leiter)   </a:t>
            </a:r>
            <a:r>
              <a:rPr lang="de-DE" altLang="de-DE" sz="2000" dirty="0" smtClean="0">
                <a:hlinkClick r:id="rId2"/>
              </a:rPr>
              <a:t>www.tiroler-photoarchiv.eu</a:t>
            </a:r>
            <a:endParaRPr lang="de-DE" altLang="de-DE" sz="2000" dirty="0" smtClean="0"/>
          </a:p>
          <a:p>
            <a:pPr marL="82550" indent="0" eaLnBrk="1" hangingPunct="1">
              <a:buNone/>
              <a:defRPr/>
            </a:pPr>
            <a:r>
              <a:rPr lang="de-DE" altLang="de-DE" sz="2400" dirty="0" smtClean="0"/>
              <a:t>- </a:t>
            </a:r>
            <a:r>
              <a:rPr lang="de-DE" altLang="de-DE" sz="2000" dirty="0" smtClean="0"/>
              <a:t>Vermittlung der Bedeutung des Kulturschatzes „Photographie“</a:t>
            </a:r>
          </a:p>
          <a:p>
            <a:pPr marL="82550" indent="0" eaLnBrk="1" hangingPunct="1">
              <a:buNone/>
              <a:defRPr/>
            </a:pPr>
            <a:r>
              <a:rPr lang="de-DE" altLang="de-DE" sz="2000" dirty="0" smtClean="0"/>
              <a:t>   (Ausstellungen/Workshops/Website/Publikationen)</a:t>
            </a:r>
          </a:p>
          <a:p>
            <a:pPr eaLnBrk="1" hangingPunct="1">
              <a:defRPr/>
            </a:pPr>
            <a:r>
              <a:rPr lang="de-DE" altLang="de-DE" sz="2000" u="sng" dirty="0" smtClean="0"/>
              <a:t>Zukunft:</a:t>
            </a:r>
          </a:p>
          <a:p>
            <a:pPr marL="82550" indent="0" eaLnBrk="1" hangingPunct="1">
              <a:buNone/>
              <a:defRPr/>
            </a:pPr>
            <a:r>
              <a:rPr lang="de-DE" altLang="de-DE" sz="2000" dirty="0" smtClean="0"/>
              <a:t>- Kompetenzzentrum für Digitalisierung /Archivierung von Fotografie</a:t>
            </a:r>
          </a:p>
          <a:p>
            <a:pPr marL="82550" indent="0" eaLnBrk="1" hangingPunct="1">
              <a:buNone/>
              <a:defRPr/>
            </a:pPr>
            <a:r>
              <a:rPr lang="de-DE" altLang="de-DE" sz="2000" dirty="0" smtClean="0"/>
              <a:t>- Museum für Bergfotografie,  </a:t>
            </a:r>
            <a:r>
              <a:rPr lang="de-DE" altLang="de-DE" sz="2000" dirty="0" err="1" smtClean="0"/>
              <a:t>Brunecker</a:t>
            </a:r>
            <a:r>
              <a:rPr lang="de-DE" altLang="de-DE" sz="2000" dirty="0" smtClean="0"/>
              <a:t> </a:t>
            </a:r>
            <a:r>
              <a:rPr lang="de-DE" altLang="de-DE" sz="2000" dirty="0" err="1" smtClean="0"/>
              <a:t>Kronplatz</a:t>
            </a:r>
            <a:endParaRPr lang="de-DE" altLang="de-DE" sz="2000" dirty="0" smtClean="0"/>
          </a:p>
          <a:p>
            <a:pPr marL="82550" indent="0" eaLnBrk="1" hangingPunct="1">
              <a:buNone/>
              <a:defRPr/>
            </a:pPr>
            <a:r>
              <a:rPr lang="de-DE" altLang="de-DE" sz="2000" dirty="0" smtClean="0"/>
              <a:t>-  Verbund der kulturellen Einrichtungen in Osttirol mit Ausstellungscharakter</a:t>
            </a:r>
          </a:p>
          <a:p>
            <a:pPr eaLnBrk="1" hangingPunct="1">
              <a:defRPr/>
            </a:pPr>
            <a:r>
              <a:rPr lang="de-DE" altLang="de-DE" sz="2000" u="sng" dirty="0" smtClean="0"/>
              <a:t>Partner (Forschung/Vorträge/Exkursionen):</a:t>
            </a:r>
          </a:p>
          <a:p>
            <a:pPr marL="82550" indent="0" eaLnBrk="1" hangingPunct="1">
              <a:buNone/>
              <a:defRPr/>
            </a:pPr>
            <a:r>
              <a:rPr lang="de-DE" altLang="de-DE" sz="2000" dirty="0" smtClean="0"/>
              <a:t>- Universität Innsbruck (Zeitgeschichte, Geschichte,  </a:t>
            </a:r>
            <a:r>
              <a:rPr lang="de-DE" altLang="de-DE" sz="2000" dirty="0" err="1" smtClean="0"/>
              <a:t>Archäologien</a:t>
            </a:r>
            <a:r>
              <a:rPr lang="de-DE" altLang="de-DE" sz="2000" dirty="0" smtClean="0"/>
              <a:t>);</a:t>
            </a:r>
          </a:p>
          <a:p>
            <a:pPr marL="82550" indent="0" eaLnBrk="1" hangingPunct="1">
              <a:buNone/>
              <a:defRPr/>
            </a:pPr>
            <a:r>
              <a:rPr lang="de-DE" altLang="de-DE" sz="2000" dirty="0" smtClean="0"/>
              <a:t>- Universität Wien (Institut für Geschichte </a:t>
            </a:r>
            <a:r>
              <a:rPr lang="de-DE" altLang="de-DE" sz="2000" dirty="0" smtClean="0">
                <a:sym typeface="Wingdings" panose="05000000000000000000" pitchFamily="2" charset="2"/>
              </a:rPr>
              <a:t> Haus der Geschichte</a:t>
            </a:r>
            <a:r>
              <a:rPr lang="de-DE" altLang="de-DE" sz="2000" dirty="0" smtClean="0"/>
              <a:t>)</a:t>
            </a:r>
          </a:p>
          <a:p>
            <a:pPr marL="82550" indent="0" eaLnBrk="1" hangingPunct="1">
              <a:buNone/>
              <a:defRPr/>
            </a:pPr>
            <a:r>
              <a:rPr lang="de-DE" altLang="de-DE" sz="2000" dirty="0" smtClean="0"/>
              <a:t>- Tiroler Landesmuseen</a:t>
            </a:r>
          </a:p>
          <a:p>
            <a:pPr eaLnBrk="1" hangingPunct="1">
              <a:defRPr/>
            </a:pPr>
            <a:r>
              <a:rPr lang="de-DE" altLang="de-DE" sz="2000" u="sng" dirty="0" smtClean="0"/>
              <a:t>Wunsch: möglichst vollständige und zugängliche </a:t>
            </a:r>
            <a:r>
              <a:rPr lang="de-DE" altLang="de-DE" sz="2000" u="sng" dirty="0" err="1" smtClean="0"/>
              <a:t>Tirolensien</a:t>
            </a:r>
            <a:r>
              <a:rPr lang="de-DE" altLang="de-DE" sz="2000" u="sng" dirty="0" smtClean="0"/>
              <a:t>-Bibliothek!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35100" y="274638"/>
            <a:ext cx="7499350" cy="1011237"/>
          </a:xfrm>
        </p:spPr>
        <p:txBody>
          <a:bodyPr/>
          <a:lstStyle/>
          <a:p>
            <a:pPr>
              <a:defRPr/>
            </a:pPr>
            <a:r>
              <a:rPr lang="de-DE" dirty="0" smtClean="0"/>
              <a:t>      Tiroler Bildungsforum</a:t>
            </a:r>
            <a:endParaRPr lang="de-DE" dirty="0"/>
          </a:p>
        </p:txBody>
      </p:sp>
      <p:sp>
        <p:nvSpPr>
          <p:cNvPr id="33795" name="Inhaltsplatzhalter 2"/>
          <p:cNvSpPr>
            <a:spLocks noGrp="1"/>
          </p:cNvSpPr>
          <p:nvPr>
            <p:ph idx="1"/>
          </p:nvPr>
        </p:nvSpPr>
        <p:spPr>
          <a:xfrm>
            <a:off x="1435100" y="1357313"/>
            <a:ext cx="7499350" cy="4891087"/>
          </a:xfrm>
        </p:spPr>
        <p:txBody>
          <a:bodyPr/>
          <a:lstStyle/>
          <a:p>
            <a:r>
              <a:rPr lang="de-DE" sz="2800" dirty="0" smtClean="0"/>
              <a:t>Kontakt: Josef </a:t>
            </a:r>
            <a:r>
              <a:rPr lang="de-DE" sz="2800" dirty="0" err="1" smtClean="0"/>
              <a:t>Wurzer</a:t>
            </a:r>
            <a:r>
              <a:rPr lang="de-DE" sz="2800" dirty="0" smtClean="0"/>
              <a:t>,  </a:t>
            </a:r>
          </a:p>
          <a:p>
            <a:r>
              <a:rPr lang="de-DE" sz="2800" dirty="0" smtClean="0"/>
              <a:t>A-9911 </a:t>
            </a:r>
            <a:r>
              <a:rPr lang="de-DE" sz="2800" dirty="0" err="1" smtClean="0"/>
              <a:t>Assling</a:t>
            </a:r>
            <a:r>
              <a:rPr lang="de-DE" sz="2800" dirty="0" smtClean="0"/>
              <a:t>, </a:t>
            </a:r>
            <a:r>
              <a:rPr lang="de-DE" sz="2800" dirty="0" err="1" smtClean="0"/>
              <a:t>Unterassling</a:t>
            </a:r>
            <a:r>
              <a:rPr lang="de-DE" sz="2800" dirty="0" smtClean="0"/>
              <a:t> 55, </a:t>
            </a:r>
          </a:p>
          <a:p>
            <a:r>
              <a:rPr lang="de-DE" sz="2800" dirty="0" smtClean="0"/>
              <a:t>chronik.osttirol@gmx.at </a:t>
            </a:r>
          </a:p>
          <a:p>
            <a:r>
              <a:rPr lang="de-DE" sz="2800" dirty="0" smtClean="0"/>
              <a:t>Die 29 Osttiroler Orts Chronisten leisten wertvolle wissenschaftliche Arbeit in der Region. </a:t>
            </a:r>
            <a:br>
              <a:rPr lang="de-DE" sz="2800" dirty="0" smtClean="0"/>
            </a:br>
            <a:r>
              <a:rPr lang="de-DE" sz="2800" b="1" dirty="0" smtClean="0">
                <a:hlinkClick r:id="rId2" tooltip="Website der Osttiroler Chronisten"/>
              </a:rPr>
              <a:t>www.chronik-osttirol.at</a:t>
            </a:r>
            <a:endParaRPr lang="de-DE" sz="2800" b="1" dirty="0" smtClean="0"/>
          </a:p>
          <a:p>
            <a:r>
              <a:rPr lang="de-DE" sz="2800" dirty="0" smtClean="0"/>
              <a:t>Das Tiroler Bildungsforum organisiert Veranstaltungen im Bildungshaus Osttirol</a:t>
            </a:r>
          </a:p>
          <a:p>
            <a:r>
              <a:rPr lang="de-DE" sz="2800" dirty="0" smtClean="0"/>
              <a:t>z.B.  für Familienforschung</a:t>
            </a:r>
          </a:p>
          <a:p>
            <a:endParaRPr lang="de-DE"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UNIVERSITÄT IM DORF -             </a:t>
            </a:r>
            <a:br>
              <a:rPr lang="de-DE" dirty="0" smtClean="0">
                <a:solidFill>
                  <a:schemeClr val="tx2">
                    <a:satMod val="130000"/>
                  </a:schemeClr>
                </a:solidFill>
              </a:rPr>
            </a:br>
            <a:r>
              <a:rPr lang="de-DE" dirty="0" smtClean="0">
                <a:solidFill>
                  <a:schemeClr val="tx2">
                    <a:satMod val="130000"/>
                  </a:schemeClr>
                </a:solidFill>
              </a:rPr>
              <a:t>                           </a:t>
            </a:r>
            <a:r>
              <a:rPr lang="de-DE" dirty="0" err="1" smtClean="0">
                <a:solidFill>
                  <a:schemeClr val="tx2">
                    <a:satMod val="130000"/>
                  </a:schemeClr>
                </a:solidFill>
              </a:rPr>
              <a:t>Außervillgraten</a:t>
            </a:r>
            <a:endParaRPr lang="de-DE" dirty="0">
              <a:solidFill>
                <a:schemeClr val="tx2">
                  <a:satMod val="130000"/>
                </a:schemeClr>
              </a:solidFill>
            </a:endParaRPr>
          </a:p>
        </p:txBody>
      </p:sp>
      <p:sp>
        <p:nvSpPr>
          <p:cNvPr id="34819" name="Inhaltsplatzhalter 2"/>
          <p:cNvSpPr>
            <a:spLocks noGrp="1"/>
          </p:cNvSpPr>
          <p:nvPr>
            <p:ph idx="1"/>
          </p:nvPr>
        </p:nvSpPr>
        <p:spPr/>
        <p:txBody>
          <a:bodyPr/>
          <a:lstStyle/>
          <a:p>
            <a:pPr eaLnBrk="1" hangingPunct="1"/>
            <a:r>
              <a:rPr lang="de-DE" dirty="0" smtClean="0"/>
              <a:t>Ansprechpartner:  </a:t>
            </a:r>
            <a:br>
              <a:rPr lang="de-DE" dirty="0" smtClean="0"/>
            </a:br>
            <a:r>
              <a:rPr lang="de-DE" dirty="0" smtClean="0"/>
              <a:t>OSR Josef </a:t>
            </a:r>
            <a:r>
              <a:rPr lang="de-DE" dirty="0" err="1" smtClean="0"/>
              <a:t>Told</a:t>
            </a:r>
            <a:r>
              <a:rPr lang="de-DE" dirty="0" smtClean="0"/>
              <a:t> </a:t>
            </a:r>
            <a:r>
              <a:rPr lang="de-DE" sz="2800" dirty="0" smtClean="0"/>
              <a:t>( </a:t>
            </a:r>
            <a:r>
              <a:rPr lang="de-DE" sz="2800" dirty="0" smtClean="0">
                <a:hlinkClick r:id="rId2"/>
              </a:rPr>
              <a:t>j.told@tsn.at</a:t>
            </a:r>
            <a:r>
              <a:rPr lang="de-DE" sz="2800" dirty="0" smtClean="0"/>
              <a:t> )</a:t>
            </a:r>
          </a:p>
          <a:p>
            <a:pPr eaLnBrk="1" hangingPunct="1"/>
            <a:r>
              <a:rPr lang="de-DE" sz="2800" dirty="0" smtClean="0"/>
              <a:t>Thema 2016 derzeit in Vorbereitung</a:t>
            </a:r>
          </a:p>
          <a:p>
            <a:pPr eaLnBrk="1" hangingPunct="1"/>
            <a:r>
              <a:rPr lang="de-DE" sz="2800" dirty="0" smtClean="0"/>
              <a:t>Veranstaltungen zu Adventbeginn (seit 2001)</a:t>
            </a:r>
          </a:p>
          <a:p>
            <a:pPr eaLnBrk="1" hangingPunct="1"/>
            <a:r>
              <a:rPr lang="de-DE" sz="2800" dirty="0" smtClean="0"/>
              <a:t>Partner: Leopold-Franzens-Universität </a:t>
            </a:r>
            <a:r>
              <a:rPr lang="de-DE" sz="2800" dirty="0" err="1" smtClean="0"/>
              <a:t>Ibk</a:t>
            </a:r>
            <a:r>
              <a:rPr lang="de-DE" sz="2800" dirty="0" smtClean="0"/>
              <a:t>. mit Rektor Tillmann Märk u. Daniela </a:t>
            </a:r>
            <a:r>
              <a:rPr lang="de-DE" sz="2800" dirty="0" err="1" smtClean="0"/>
              <a:t>Genser</a:t>
            </a:r>
            <a:r>
              <a:rPr lang="de-DE" sz="2800" dirty="0" smtClean="0"/>
              <a:t>, Referat Weiterbildung</a:t>
            </a:r>
          </a:p>
          <a:p>
            <a:pPr eaLnBrk="1" hangingPunct="1"/>
            <a:r>
              <a:rPr lang="de-DE" sz="2800" dirty="0" smtClean="0"/>
              <a:t>ARGE Universität u. Gemeinde </a:t>
            </a:r>
            <a:r>
              <a:rPr lang="de-DE" sz="2800" dirty="0" err="1" smtClean="0"/>
              <a:t>AVillgr</a:t>
            </a:r>
            <a:r>
              <a:rPr lang="de-DE" sz="2800" dirty="0" smtClean="0"/>
              <a:t>.</a:t>
            </a:r>
          </a:p>
          <a:p>
            <a:pPr eaLnBrk="1" hangingPunct="1"/>
            <a:r>
              <a:rPr lang="de-DE" sz="2800" dirty="0" smtClean="0"/>
              <a:t>Aufzeichnungen einzelner Vorträge 2013/ 2015 auf der Homepage  </a:t>
            </a:r>
            <a:r>
              <a:rPr lang="de-DE" sz="2800" dirty="0" smtClean="0">
                <a:hlinkClick r:id="rId3"/>
              </a:rPr>
              <a:t>www.bildung-frieden.net</a:t>
            </a:r>
            <a:r>
              <a:rPr lang="de-DE" sz="2800" dirty="0" smtClean="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      Vordenken für Osttirol     </a:t>
            </a:r>
            <a:br>
              <a:rPr lang="de-DE" dirty="0" smtClean="0">
                <a:solidFill>
                  <a:schemeClr val="tx2">
                    <a:satMod val="130000"/>
                  </a:schemeClr>
                </a:solidFill>
              </a:rPr>
            </a:br>
            <a:endParaRPr lang="de-DE" dirty="0">
              <a:solidFill>
                <a:schemeClr val="tx2">
                  <a:satMod val="130000"/>
                </a:schemeClr>
              </a:solidFill>
            </a:endParaRPr>
          </a:p>
        </p:txBody>
      </p:sp>
      <p:sp>
        <p:nvSpPr>
          <p:cNvPr id="35843" name="Inhaltsplatzhalter 2"/>
          <p:cNvSpPr>
            <a:spLocks noGrp="1"/>
          </p:cNvSpPr>
          <p:nvPr>
            <p:ph idx="1"/>
          </p:nvPr>
        </p:nvSpPr>
        <p:spPr/>
        <p:txBody>
          <a:bodyPr/>
          <a:lstStyle/>
          <a:p>
            <a:pPr eaLnBrk="1" hangingPunct="1"/>
            <a:r>
              <a:rPr lang="de-DE" sz="2800" dirty="0" smtClean="0"/>
              <a:t>Ansprechpartner</a:t>
            </a:r>
            <a:r>
              <a:rPr lang="de-DE" sz="2800" dirty="0" smtClean="0"/>
              <a:t>:  DI </a:t>
            </a:r>
            <a:r>
              <a:rPr lang="de-DE" sz="2800" dirty="0" smtClean="0"/>
              <a:t>Michel </a:t>
            </a:r>
            <a:r>
              <a:rPr lang="de-DE" sz="2800" dirty="0" err="1" smtClean="0"/>
              <a:t>Hohenwarter</a:t>
            </a:r>
            <a:r>
              <a:rPr lang="de-DE" sz="2800" dirty="0" smtClean="0"/>
              <a:t>, Regionsmanagement Osttirol</a:t>
            </a:r>
            <a:br>
              <a:rPr lang="de-DE" sz="2800" dirty="0" smtClean="0"/>
            </a:br>
            <a:r>
              <a:rPr lang="de-DE" sz="2800" dirty="0" err="1" smtClean="0"/>
              <a:t>Amlacherstraße</a:t>
            </a:r>
            <a:r>
              <a:rPr lang="de-DE" sz="2800" dirty="0" smtClean="0"/>
              <a:t>  Tel. 04852 72820</a:t>
            </a:r>
          </a:p>
          <a:p>
            <a:pPr eaLnBrk="1" hangingPunct="1"/>
            <a:r>
              <a:rPr lang="de-DE" sz="2800" dirty="0" smtClean="0">
                <a:hlinkClick r:id="rId2"/>
              </a:rPr>
              <a:t>www.rmo.at</a:t>
            </a:r>
            <a:endParaRPr lang="de-DE" sz="2800" dirty="0" smtClean="0"/>
          </a:p>
          <a:p>
            <a:pPr eaLnBrk="1" hangingPunct="1"/>
            <a:r>
              <a:rPr lang="de-DE" sz="2400" dirty="0" smtClean="0"/>
              <a:t>Diskussionsveranstaltungen und Studien zu den Fragen</a:t>
            </a:r>
          </a:p>
          <a:p>
            <a:pPr eaLnBrk="1" hangingPunct="1"/>
            <a:r>
              <a:rPr lang="de-DE" sz="2400" dirty="0" smtClean="0"/>
              <a:t>Was wird für eine zukunftsfähige Regionalentwicklung benötigt? </a:t>
            </a:r>
            <a:r>
              <a:rPr lang="de-DE" sz="2400" dirty="0" smtClean="0"/>
              <a:t> Was </a:t>
            </a:r>
            <a:r>
              <a:rPr lang="de-DE" sz="2400" dirty="0" smtClean="0"/>
              <a:t>ist schon da und was fehlt noch, um Lebensbedingungen und Lebensgefühl positiv zu beeinflussen? Wie kann die Abwanderung gestoppt und die Wirtschaft gestärkt werden, ohne das zu zerstören, was oft als Osttirols wichtigste Ressource genannt wird: die weitgehend intakte Natur.</a:t>
            </a: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eaLnBrk="1" hangingPunct="1"/>
            <a:endParaRPr lang="de-DE"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WIFI -      </a:t>
            </a:r>
            <a:br>
              <a:rPr lang="de-DE" dirty="0" smtClean="0">
                <a:solidFill>
                  <a:schemeClr val="tx2">
                    <a:satMod val="130000"/>
                  </a:schemeClr>
                </a:solidFill>
              </a:rPr>
            </a:br>
            <a:r>
              <a:rPr lang="de-DE" dirty="0" smtClean="0">
                <a:solidFill>
                  <a:schemeClr val="tx2">
                    <a:satMod val="130000"/>
                  </a:schemeClr>
                </a:solidFill>
              </a:rPr>
              <a:t>        Wirtschaftsförderungsinstitut </a:t>
            </a:r>
            <a:endParaRPr lang="de-DE" dirty="0">
              <a:solidFill>
                <a:schemeClr val="tx2">
                  <a:satMod val="130000"/>
                </a:schemeClr>
              </a:solidFill>
            </a:endParaRPr>
          </a:p>
        </p:txBody>
      </p:sp>
      <p:sp>
        <p:nvSpPr>
          <p:cNvPr id="36867" name="Inhaltsplatzhalter 2"/>
          <p:cNvSpPr>
            <a:spLocks noGrp="1"/>
          </p:cNvSpPr>
          <p:nvPr>
            <p:ph idx="1"/>
          </p:nvPr>
        </p:nvSpPr>
        <p:spPr/>
        <p:txBody>
          <a:bodyPr/>
          <a:lstStyle/>
          <a:p>
            <a:pPr eaLnBrk="1" hangingPunct="1"/>
            <a:r>
              <a:rPr lang="de-DE" altLang="de-DE" sz="2800" dirty="0" smtClean="0"/>
              <a:t>Walter Patterer, </a:t>
            </a:r>
            <a:r>
              <a:rPr lang="de-DE" altLang="de-DE" sz="2800" dirty="0" smtClean="0">
                <a:hlinkClick r:id="rId2"/>
              </a:rPr>
              <a:t>wifi.lienz@wktirol.at</a:t>
            </a:r>
            <a:r>
              <a:rPr lang="de-DE" altLang="de-DE" sz="2800" dirty="0" smtClean="0"/>
              <a:t/>
            </a:r>
            <a:br>
              <a:rPr lang="de-DE" altLang="de-DE" sz="2800" dirty="0" smtClean="0"/>
            </a:br>
            <a:r>
              <a:rPr lang="de-DE" altLang="de-DE" sz="2800" dirty="0" err="1" smtClean="0"/>
              <a:t>Amlacherstraße</a:t>
            </a:r>
            <a:r>
              <a:rPr lang="de-DE" altLang="de-DE" sz="2800" dirty="0" smtClean="0"/>
              <a:t> 11,  Tel. 05 9090 53522</a:t>
            </a:r>
            <a:br>
              <a:rPr lang="de-DE" altLang="de-DE" sz="2800" dirty="0" smtClean="0"/>
            </a:br>
            <a:endParaRPr lang="de-DE" altLang="de-DE" sz="2800" dirty="0" smtClean="0"/>
          </a:p>
          <a:p>
            <a:pPr eaLnBrk="1" hangingPunct="1"/>
            <a:r>
              <a:rPr lang="de-DE" altLang="de-DE" sz="2400" dirty="0" smtClean="0"/>
              <a:t>Universitätslehrgang „Business Manager“ mit akademischen Abschluss </a:t>
            </a:r>
            <a:r>
              <a:rPr lang="de-DE" altLang="de-DE" sz="2400" dirty="0" err="1" smtClean="0"/>
              <a:t>Msc</a:t>
            </a:r>
            <a:endParaRPr lang="de-DE" altLang="de-DE" sz="2400" dirty="0" smtClean="0"/>
          </a:p>
          <a:p>
            <a:pPr lvl="1" eaLnBrk="1" hangingPunct="1"/>
            <a:r>
              <a:rPr lang="de-DE" altLang="de-DE" sz="2400" dirty="0" smtClean="0"/>
              <a:t>berufsbegleitend auf 2 Jahre</a:t>
            </a:r>
          </a:p>
          <a:p>
            <a:pPr lvl="1" eaLnBrk="1" hangingPunct="1"/>
            <a:r>
              <a:rPr lang="de-DE" altLang="de-DE" sz="2400" dirty="0" smtClean="0"/>
              <a:t>Nächster und somit 3. Start: Februar 2017</a:t>
            </a:r>
          </a:p>
          <a:p>
            <a:pPr lvl="1" eaLnBrk="1" hangingPunct="1"/>
            <a:r>
              <a:rPr lang="de-DE" altLang="de-DE" sz="2400" dirty="0" smtClean="0"/>
              <a:t>Partner ist die MOT (Alpen-Adria Universität Klagenfurt)</a:t>
            </a:r>
          </a:p>
          <a:p>
            <a:pPr eaLnBrk="1" hangingPunct="1"/>
            <a:r>
              <a:rPr lang="de-DE" altLang="de-DE" sz="2400" dirty="0" smtClean="0"/>
              <a:t>Es gibt weitere universitäre Projekte für die Zukunft, diese sind aber noch nicht durchgeplant.</a:t>
            </a:r>
          </a:p>
          <a:p>
            <a:pPr eaLnBrk="1" hangingPunct="1"/>
            <a:endParaRPr lang="de-DE"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de-DE" dirty="0" smtClean="0">
                <a:solidFill>
                  <a:schemeClr val="tx2">
                    <a:satMod val="130000"/>
                  </a:schemeClr>
                </a:solidFill>
              </a:rPr>
              <a:t> Verein „Bildung bringt Frieden“</a:t>
            </a:r>
            <a:endParaRPr lang="de-DE" dirty="0">
              <a:solidFill>
                <a:schemeClr val="tx2">
                  <a:satMod val="130000"/>
                </a:schemeClr>
              </a:solidFill>
            </a:endParaRPr>
          </a:p>
        </p:txBody>
      </p:sp>
      <p:sp>
        <p:nvSpPr>
          <p:cNvPr id="37891" name="Inhaltsplatzhalter 2"/>
          <p:cNvSpPr>
            <a:spLocks noGrp="1"/>
          </p:cNvSpPr>
          <p:nvPr>
            <p:ph idx="1"/>
          </p:nvPr>
        </p:nvSpPr>
        <p:spPr/>
        <p:txBody>
          <a:bodyPr/>
          <a:lstStyle/>
          <a:p>
            <a:pPr eaLnBrk="1" hangingPunct="1"/>
            <a:r>
              <a:rPr lang="de-DE" sz="2400" dirty="0" smtClean="0"/>
              <a:t>Ansprechpartnerin: Elisabeth Ziegler-</a:t>
            </a:r>
            <a:r>
              <a:rPr lang="de-DE" sz="2400" dirty="0" err="1" smtClean="0"/>
              <a:t>Duregger</a:t>
            </a:r>
            <a:r>
              <a:rPr lang="de-DE" sz="2400" dirty="0" smtClean="0"/>
              <a:t>,  </a:t>
            </a:r>
            <a:br>
              <a:rPr lang="de-DE" sz="2400" dirty="0" smtClean="0"/>
            </a:br>
            <a:r>
              <a:rPr lang="de-DE" sz="2400" dirty="0" smtClean="0"/>
              <a:t>Tel. 0664/1551520 </a:t>
            </a:r>
            <a:r>
              <a:rPr lang="de-DE" sz="2400" dirty="0" smtClean="0">
                <a:hlinkClick r:id="rId2"/>
              </a:rPr>
              <a:t>info@bildung-frieden.net</a:t>
            </a:r>
            <a:r>
              <a:rPr lang="de-DE" sz="2400" dirty="0" smtClean="0"/>
              <a:t> </a:t>
            </a:r>
          </a:p>
          <a:p>
            <a:pPr eaLnBrk="1" hangingPunct="1"/>
            <a:r>
              <a:rPr lang="de-DE" sz="2400" dirty="0" smtClean="0">
                <a:hlinkClick r:id="rId3"/>
              </a:rPr>
              <a:t>www.bildung-frieden.net</a:t>
            </a:r>
            <a:r>
              <a:rPr lang="de-DE" sz="2400" dirty="0" smtClean="0"/>
              <a:t>       </a:t>
            </a:r>
          </a:p>
          <a:p>
            <a:pPr eaLnBrk="1" hangingPunct="1"/>
            <a:r>
              <a:rPr lang="de-DE" sz="2800" dirty="0" smtClean="0"/>
              <a:t>2016 in Planung</a:t>
            </a:r>
          </a:p>
          <a:p>
            <a:pPr eaLnBrk="1" hangingPunct="1"/>
            <a:r>
              <a:rPr lang="de-DE" sz="2800" dirty="0" smtClean="0"/>
              <a:t>Kunstgeschichte  Vorlesungen in der Stadtbücherei mit Online Material der Universität für Angewandte Kunst Wien</a:t>
            </a:r>
          </a:p>
          <a:p>
            <a:pPr eaLnBrk="1" hangingPunct="1"/>
            <a:r>
              <a:rPr lang="de-DE" sz="2800" dirty="0" smtClean="0"/>
              <a:t>Aufbau  Astronom. Interessensgemeinschaft</a:t>
            </a:r>
          </a:p>
          <a:p>
            <a:pPr eaLnBrk="1" hangingPunct="1"/>
            <a:r>
              <a:rPr lang="de-DE" sz="2800" dirty="0" smtClean="0"/>
              <a:t>Information über Online Bildungsangebote</a:t>
            </a:r>
          </a:p>
          <a:p>
            <a:pPr eaLnBrk="1" hangingPunct="1"/>
            <a:r>
              <a:rPr lang="de-DE" sz="2800" dirty="0" smtClean="0"/>
              <a:t>Webseite: </a:t>
            </a:r>
            <a:r>
              <a:rPr lang="de-DE" sz="2800" dirty="0" smtClean="0">
                <a:hlinkClick r:id="rId4"/>
              </a:rPr>
              <a:t>www.unizuhause.net</a:t>
            </a:r>
            <a:r>
              <a:rPr lang="de-DE" sz="2800" dirty="0" smtClean="0"/>
              <a:t> </a:t>
            </a:r>
          </a:p>
          <a:p>
            <a:pPr eaLnBrk="1" hangingPunct="1"/>
            <a:endParaRPr lang="de-D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AGUNTUM - Museum</a:t>
            </a:r>
            <a:endParaRPr lang="de-DE" dirty="0">
              <a:solidFill>
                <a:schemeClr val="tx2">
                  <a:satMod val="130000"/>
                </a:schemeClr>
              </a:solidFill>
            </a:endParaRPr>
          </a:p>
        </p:txBody>
      </p:sp>
      <p:sp>
        <p:nvSpPr>
          <p:cNvPr id="11267" name="Inhaltsplatzhalter 2"/>
          <p:cNvSpPr>
            <a:spLocks noGrp="1"/>
          </p:cNvSpPr>
          <p:nvPr>
            <p:ph idx="1"/>
          </p:nvPr>
        </p:nvSpPr>
        <p:spPr/>
        <p:txBody>
          <a:bodyPr/>
          <a:lstStyle/>
          <a:p>
            <a:pPr eaLnBrk="1" hangingPunct="1"/>
            <a:r>
              <a:rPr lang="de-DE" sz="2800" dirty="0" smtClean="0"/>
              <a:t>Kontakt:  Dr. Leo </a:t>
            </a:r>
            <a:r>
              <a:rPr lang="de-DE" sz="2800" dirty="0" err="1" smtClean="0"/>
              <a:t>Gomig</a:t>
            </a:r>
            <a:endParaRPr lang="de-DE" sz="2800" dirty="0" smtClean="0"/>
          </a:p>
          <a:p>
            <a:pPr eaLnBrk="1" hangingPunct="1"/>
            <a:r>
              <a:rPr lang="de-DE" sz="2800" dirty="0" smtClean="0"/>
              <a:t>Verein </a:t>
            </a:r>
            <a:r>
              <a:rPr lang="de-DE" sz="2800" dirty="0" err="1" smtClean="0"/>
              <a:t>Curatorium</a:t>
            </a:r>
            <a:r>
              <a:rPr lang="de-DE" sz="2800" dirty="0" smtClean="0"/>
              <a:t> pro </a:t>
            </a:r>
            <a:r>
              <a:rPr lang="de-DE" sz="2800" dirty="0" err="1" smtClean="0"/>
              <a:t>Agunto</a:t>
            </a:r>
            <a:r>
              <a:rPr lang="de-DE" sz="2800" dirty="0" smtClean="0"/>
              <a:t> </a:t>
            </a:r>
            <a:r>
              <a:rPr lang="de-DE" sz="2800" dirty="0" err="1" smtClean="0"/>
              <a:t>Stribach</a:t>
            </a:r>
            <a:r>
              <a:rPr lang="de-DE" sz="2800" dirty="0" smtClean="0"/>
              <a:t> 97 </a:t>
            </a:r>
            <a:br>
              <a:rPr lang="de-DE" sz="2800" dirty="0" smtClean="0"/>
            </a:br>
            <a:r>
              <a:rPr lang="de-DE" sz="2800" dirty="0" smtClean="0"/>
              <a:t>A-9991 </a:t>
            </a:r>
            <a:r>
              <a:rPr lang="de-DE" sz="2800" dirty="0" err="1" smtClean="0"/>
              <a:t>Dölsach</a:t>
            </a:r>
            <a:r>
              <a:rPr lang="de-DE" sz="2800" dirty="0" smtClean="0"/>
              <a:t> </a:t>
            </a:r>
            <a:br>
              <a:rPr lang="de-DE" sz="2800" dirty="0" smtClean="0"/>
            </a:br>
            <a:r>
              <a:rPr lang="de-DE" sz="2800" dirty="0" smtClean="0"/>
              <a:t>Tel +43 4852 61550   </a:t>
            </a:r>
            <a:br>
              <a:rPr lang="de-DE" sz="2800" dirty="0" smtClean="0"/>
            </a:br>
            <a:r>
              <a:rPr lang="de-DE" sz="2800" dirty="0" smtClean="0">
                <a:hlinkClick r:id="rId2"/>
              </a:rPr>
              <a:t>aguntum@aon.at</a:t>
            </a:r>
            <a:r>
              <a:rPr lang="de-DE" sz="2800" dirty="0" smtClean="0"/>
              <a:t/>
            </a:r>
            <a:br>
              <a:rPr lang="de-DE" sz="2800" dirty="0" smtClean="0"/>
            </a:br>
            <a:r>
              <a:rPr lang="de-DE" sz="2800" dirty="0" smtClean="0">
                <a:hlinkClick r:id="rId3"/>
              </a:rPr>
              <a:t>www.aguntum.info</a:t>
            </a:r>
            <a:endParaRPr lang="de-DE" sz="2800" dirty="0" smtClean="0"/>
          </a:p>
          <a:p>
            <a:pPr eaLnBrk="1" hangingPunct="1"/>
            <a:r>
              <a:rPr lang="de-DE" sz="2800" dirty="0" smtClean="0"/>
              <a:t>Schaugrabungen mit Wissenschaftlern der UNI Innsbruck für Einheimische und Gäste</a:t>
            </a:r>
          </a:p>
          <a:p>
            <a:pPr eaLnBrk="1" hangingPunct="1"/>
            <a:r>
              <a:rPr lang="de-DE" sz="2800" dirty="0" smtClean="0"/>
              <a:t>Univ. Prof. Dr. </a:t>
            </a:r>
            <a:r>
              <a:rPr lang="de-DE" sz="2800" dirty="0" err="1" smtClean="0"/>
              <a:t>Tschurtschenthaler</a:t>
            </a:r>
            <a:endParaRPr lang="de-DE" sz="2800" dirty="0" smtClean="0"/>
          </a:p>
          <a:p>
            <a:pPr eaLnBrk="1" hangingPunct="1"/>
            <a:endParaRPr lang="de-DE" sz="2800" dirty="0" smtClean="0"/>
          </a:p>
          <a:p>
            <a:pPr eaLnBrk="1" hangingPunct="1"/>
            <a:endParaRPr lang="de-DE" sz="2800" dirty="0" smtClean="0"/>
          </a:p>
          <a:p>
            <a:pPr eaLnBrk="1" hangingPunct="1"/>
            <a:endParaRPr lang="de-DE" sz="2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22238"/>
            <a:ext cx="8075240" cy="930275"/>
          </a:xfrm>
        </p:spPr>
        <p:txBody>
          <a:bodyPr>
            <a:normAutofit fontScale="90000"/>
          </a:bodyPr>
          <a:lstStyle/>
          <a:p>
            <a:r>
              <a:rPr lang="de-DE" dirty="0" smtClean="0"/>
              <a:t>        Partner außerhalb von Osttirol</a:t>
            </a:r>
            <a:endParaRPr lang="de-DE" dirty="0"/>
          </a:p>
        </p:txBody>
      </p:sp>
      <p:sp>
        <p:nvSpPr>
          <p:cNvPr id="59395" name="Rectangle 3"/>
          <p:cNvSpPr>
            <a:spLocks noGrp="1" noChangeArrowheads="1"/>
          </p:cNvSpPr>
          <p:nvPr>
            <p:ph type="body" idx="1"/>
          </p:nvPr>
        </p:nvSpPr>
        <p:spPr>
          <a:xfrm>
            <a:off x="1475656" y="1125538"/>
            <a:ext cx="7211144" cy="5005387"/>
          </a:xfrm>
        </p:spPr>
        <p:txBody>
          <a:bodyPr/>
          <a:lstStyle/>
          <a:p>
            <a:pPr>
              <a:lnSpc>
                <a:spcPct val="80000"/>
              </a:lnSpc>
            </a:pPr>
            <a:r>
              <a:rPr lang="de-DE" sz="4800" dirty="0" smtClean="0"/>
              <a:t> </a:t>
            </a:r>
            <a:r>
              <a:rPr lang="de-DE" sz="3600" dirty="0" smtClean="0"/>
              <a:t>Universität </a:t>
            </a:r>
            <a:r>
              <a:rPr lang="de-DE" sz="3600" dirty="0"/>
              <a:t>Innsbruck</a:t>
            </a:r>
          </a:p>
          <a:p>
            <a:pPr>
              <a:lnSpc>
                <a:spcPct val="80000"/>
              </a:lnSpc>
            </a:pPr>
            <a:r>
              <a:rPr lang="de-DE" sz="3600" dirty="0" smtClean="0"/>
              <a:t> Fernuniversität </a:t>
            </a:r>
            <a:r>
              <a:rPr lang="de-DE" sz="3600" dirty="0"/>
              <a:t>Hagen</a:t>
            </a:r>
          </a:p>
          <a:p>
            <a:pPr>
              <a:lnSpc>
                <a:spcPct val="80000"/>
              </a:lnSpc>
            </a:pPr>
            <a:r>
              <a:rPr lang="de-DE" sz="3600" dirty="0" smtClean="0"/>
              <a:t> Universität </a:t>
            </a:r>
            <a:r>
              <a:rPr lang="de-DE" sz="3600" dirty="0"/>
              <a:t>Klagenfurt</a:t>
            </a:r>
          </a:p>
          <a:p>
            <a:pPr>
              <a:lnSpc>
                <a:spcPct val="80000"/>
              </a:lnSpc>
            </a:pPr>
            <a:r>
              <a:rPr lang="de-DE" sz="3600" dirty="0" smtClean="0"/>
              <a:t> Donauuniversität </a:t>
            </a:r>
            <a:r>
              <a:rPr lang="de-DE" sz="3600" dirty="0"/>
              <a:t>Krems</a:t>
            </a:r>
          </a:p>
          <a:p>
            <a:pPr>
              <a:lnSpc>
                <a:spcPct val="80000"/>
              </a:lnSpc>
            </a:pPr>
            <a:r>
              <a:rPr lang="de-DE" sz="3600" dirty="0" smtClean="0"/>
              <a:t> Fachhochschule  Spittal / Villach </a:t>
            </a:r>
            <a:endParaRPr lang="de-DE" sz="3600" dirty="0"/>
          </a:p>
          <a:p>
            <a:pPr>
              <a:lnSpc>
                <a:spcPct val="80000"/>
              </a:lnSpc>
            </a:pPr>
            <a:r>
              <a:rPr lang="de-DE" sz="3600" dirty="0" smtClean="0"/>
              <a:t> Universität Bozen</a:t>
            </a:r>
          </a:p>
          <a:p>
            <a:pPr>
              <a:lnSpc>
                <a:spcPct val="80000"/>
              </a:lnSpc>
            </a:pPr>
            <a:r>
              <a:rPr lang="de-DE" sz="3600" dirty="0" smtClean="0"/>
              <a:t>Andere Universitäten, wo es inhaltliche und personelle Anknüpfungspunkte gibt</a:t>
            </a:r>
            <a:endParaRPr lang="de-DE" sz="3600" dirty="0"/>
          </a:p>
          <a:p>
            <a:pPr>
              <a:lnSpc>
                <a:spcPct val="80000"/>
              </a:lnSpc>
            </a:pPr>
            <a:endParaRPr lang="de-DE" sz="4800" dirty="0"/>
          </a:p>
          <a:p>
            <a:pPr>
              <a:lnSpc>
                <a:spcPct val="80000"/>
              </a:lnSpc>
            </a:pPr>
            <a:endParaRPr lang="de-DE" sz="2100" dirty="0"/>
          </a:p>
          <a:p>
            <a:pPr>
              <a:lnSpc>
                <a:spcPct val="80000"/>
              </a:lnSpc>
            </a:pPr>
            <a:endParaRPr lang="de-DE" sz="2100" dirty="0"/>
          </a:p>
          <a:p>
            <a:pPr>
              <a:lnSpc>
                <a:spcPct val="80000"/>
              </a:lnSpc>
            </a:pPr>
            <a:endParaRPr lang="de-DE" sz="2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Campus Osttirol 2.0</a:t>
            </a:r>
            <a:endParaRPr lang="de-DE" dirty="0"/>
          </a:p>
        </p:txBody>
      </p:sp>
      <p:sp>
        <p:nvSpPr>
          <p:cNvPr id="3" name="Inhaltsplatzhalter 2"/>
          <p:cNvSpPr>
            <a:spLocks noGrp="1"/>
          </p:cNvSpPr>
          <p:nvPr>
            <p:ph idx="1"/>
          </p:nvPr>
        </p:nvSpPr>
        <p:spPr/>
        <p:txBody>
          <a:bodyPr/>
          <a:lstStyle/>
          <a:p>
            <a:r>
              <a:rPr lang="de-DE" sz="2800" dirty="0" smtClean="0"/>
              <a:t>Nutzung aller Online Lern- und Studienmöglichkeiten in der Region</a:t>
            </a:r>
          </a:p>
          <a:p>
            <a:r>
              <a:rPr lang="de-DE" sz="2800" dirty="0" smtClean="0"/>
              <a:t>www.unizuhause.net</a:t>
            </a:r>
          </a:p>
          <a:p>
            <a:r>
              <a:rPr lang="de-DE" sz="2800" dirty="0" smtClean="0"/>
              <a:t>Informationsveranstaltungen und Medien</a:t>
            </a:r>
          </a:p>
          <a:p>
            <a:r>
              <a:rPr lang="de-DE" sz="2800" dirty="0" smtClean="0"/>
              <a:t>Weiterbildung für Bildungsverantwortliche in den Gemeinden</a:t>
            </a:r>
          </a:p>
          <a:p>
            <a:r>
              <a:rPr lang="de-DE" sz="2800" dirty="0" smtClean="0"/>
              <a:t>Online Bildungsberatung</a:t>
            </a:r>
          </a:p>
          <a:p>
            <a:r>
              <a:rPr lang="de-DE" sz="2800" dirty="0" smtClean="0"/>
              <a:t>Öffentliche Internetzugänge mit technischer Betreuung</a:t>
            </a:r>
            <a:endParaRPr lang="de-DE"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Weiterführende Links </a:t>
            </a:r>
            <a:endParaRPr lang="de-DE" dirty="0">
              <a:solidFill>
                <a:schemeClr val="tx2">
                  <a:satMod val="130000"/>
                </a:schemeClr>
              </a:solidFill>
            </a:endParaRPr>
          </a:p>
        </p:txBody>
      </p:sp>
      <p:sp>
        <p:nvSpPr>
          <p:cNvPr id="38915" name="Inhaltsplatzhalter 2"/>
          <p:cNvSpPr>
            <a:spLocks noGrp="1"/>
          </p:cNvSpPr>
          <p:nvPr>
            <p:ph idx="1"/>
          </p:nvPr>
        </p:nvSpPr>
        <p:spPr>
          <a:xfrm>
            <a:off x="1143000" y="1447800"/>
            <a:ext cx="7791450" cy="4800600"/>
          </a:xfrm>
        </p:spPr>
        <p:txBody>
          <a:bodyPr/>
          <a:lstStyle/>
          <a:p>
            <a:pPr eaLnBrk="1" hangingPunct="1"/>
            <a:r>
              <a:rPr lang="de-DE" sz="2400" dirty="0" smtClean="0"/>
              <a:t>Campus Osttirol </a:t>
            </a:r>
            <a:r>
              <a:rPr lang="de-DE" sz="2400" dirty="0" err="1" smtClean="0"/>
              <a:t>Facebook</a:t>
            </a:r>
            <a:r>
              <a:rPr lang="de-DE" sz="2400" dirty="0" smtClean="0"/>
              <a:t> Seite</a:t>
            </a:r>
          </a:p>
          <a:p>
            <a:pPr eaLnBrk="1" hangingPunct="1">
              <a:buFont typeface="Wingdings 2" pitchFamily="18" charset="2"/>
              <a:buNone/>
            </a:pPr>
            <a:r>
              <a:rPr lang="de-DE" sz="2400" dirty="0" smtClean="0"/>
              <a:t>   für schnellen Informationsaustausch und interessante Links</a:t>
            </a:r>
          </a:p>
          <a:p>
            <a:pPr eaLnBrk="1" hangingPunct="1"/>
            <a:r>
              <a:rPr lang="de-DE" sz="2400" dirty="0" smtClean="0">
                <a:hlinkClick r:id="rId2"/>
              </a:rPr>
              <a:t>www.campus-osttirol.net</a:t>
            </a:r>
            <a:r>
              <a:rPr lang="de-DE" sz="2400" dirty="0" smtClean="0"/>
              <a:t>   (in  Arbeit)</a:t>
            </a:r>
          </a:p>
          <a:p>
            <a:pPr eaLnBrk="1" hangingPunct="1"/>
            <a:r>
              <a:rPr lang="de-DE" sz="2400" dirty="0" smtClean="0">
                <a:hlinkClick r:id="rId3"/>
              </a:rPr>
              <a:t>Campus Osttirol WIKI </a:t>
            </a:r>
            <a:r>
              <a:rPr lang="de-DE" sz="2400" dirty="0" smtClean="0"/>
              <a:t> </a:t>
            </a:r>
            <a:br>
              <a:rPr lang="de-DE" sz="2400" dirty="0" smtClean="0"/>
            </a:br>
            <a:r>
              <a:rPr lang="de-DE" sz="2400" dirty="0" smtClean="0"/>
              <a:t>Ideensammlung für zukünftige Chancen</a:t>
            </a:r>
          </a:p>
          <a:p>
            <a:pPr eaLnBrk="1" hangingPunct="1"/>
            <a:r>
              <a:rPr lang="de-DE" sz="2400" dirty="0" smtClean="0">
                <a:hlinkClick r:id="rId4"/>
              </a:rPr>
              <a:t>http://campusosttirol.mustertheorie.de/</a:t>
            </a:r>
            <a:endParaRPr lang="de-DE" sz="2400" dirty="0" smtClean="0"/>
          </a:p>
          <a:p>
            <a:pPr eaLnBrk="1" hangingPunct="1"/>
            <a:endParaRPr lang="de-DE" sz="2400" dirty="0" smtClean="0"/>
          </a:p>
          <a:p>
            <a:pPr eaLnBrk="1" hangingPunct="1"/>
            <a:r>
              <a:rPr lang="de-DE" dirty="0" smtClean="0"/>
              <a:t>Datenerhebung durch:</a:t>
            </a:r>
          </a:p>
          <a:p>
            <a:pPr eaLnBrk="1" hangingPunct="1"/>
            <a:r>
              <a:rPr lang="de-DE" sz="2800" dirty="0" smtClean="0"/>
              <a:t>Akad. </a:t>
            </a:r>
            <a:r>
              <a:rPr lang="de-DE" sz="2800" dirty="0" err="1" smtClean="0"/>
              <a:t>Prax</a:t>
            </a:r>
            <a:r>
              <a:rPr lang="de-DE" sz="2800" dirty="0" smtClean="0"/>
              <a:t>. Elisabeth Ziegler-</a:t>
            </a:r>
            <a:r>
              <a:rPr lang="de-DE" sz="2800" dirty="0" err="1" smtClean="0"/>
              <a:t>Duregger</a:t>
            </a:r>
            <a:r>
              <a:rPr lang="de-DE" sz="2800" dirty="0" smtClean="0"/>
              <a:t/>
            </a:r>
            <a:br>
              <a:rPr lang="de-DE" sz="2800" dirty="0" smtClean="0"/>
            </a:br>
            <a:r>
              <a:rPr lang="de-DE" sz="2800" dirty="0" smtClean="0"/>
              <a:t>Verein „Bildung bringt Frieden“ Lienz</a:t>
            </a:r>
            <a:br>
              <a:rPr lang="de-DE" sz="2800" dirty="0" smtClean="0"/>
            </a:br>
            <a:r>
              <a:rPr lang="de-DE" dirty="0" smtClean="0"/>
              <a:t/>
            </a:r>
            <a:br>
              <a:rPr lang="de-DE" dirty="0" smtClean="0"/>
            </a:br>
            <a:endParaRPr lang="de-DE"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Ärztliche  Weiterbildung  1</a:t>
            </a:r>
            <a:endParaRPr lang="de-DE" dirty="0">
              <a:solidFill>
                <a:schemeClr val="tx2">
                  <a:satMod val="130000"/>
                </a:schemeClr>
              </a:solidFill>
            </a:endParaRPr>
          </a:p>
        </p:txBody>
      </p:sp>
      <p:sp>
        <p:nvSpPr>
          <p:cNvPr id="12291" name="Inhaltsplatzhalter 2"/>
          <p:cNvSpPr>
            <a:spLocks noGrp="1"/>
          </p:cNvSpPr>
          <p:nvPr>
            <p:ph idx="1"/>
          </p:nvPr>
        </p:nvSpPr>
        <p:spPr/>
        <p:txBody>
          <a:bodyPr/>
          <a:lstStyle/>
          <a:p>
            <a:pPr eaLnBrk="1" hangingPunct="1"/>
            <a:r>
              <a:rPr lang="de-DE" sz="2800" dirty="0" smtClean="0"/>
              <a:t>Mini </a:t>
            </a:r>
            <a:r>
              <a:rPr lang="de-DE" sz="2800" dirty="0" err="1" smtClean="0"/>
              <a:t>Med</a:t>
            </a:r>
            <a:r>
              <a:rPr lang="de-DE" sz="2800" dirty="0" smtClean="0"/>
              <a:t> Vorträge für </a:t>
            </a:r>
            <a:r>
              <a:rPr lang="de-DE" sz="2800" dirty="0" smtClean="0"/>
              <a:t>Laien </a:t>
            </a:r>
            <a:endParaRPr lang="de-DE" sz="2800" dirty="0" smtClean="0"/>
          </a:p>
          <a:p>
            <a:pPr eaLnBrk="1" hangingPunct="1"/>
            <a:r>
              <a:rPr lang="de-DE" sz="2800" dirty="0" smtClean="0"/>
              <a:t>Ansprechpartner:  </a:t>
            </a:r>
            <a:br>
              <a:rPr lang="de-DE" sz="2800" dirty="0" smtClean="0"/>
            </a:br>
            <a:r>
              <a:rPr lang="de-DE" sz="2800" dirty="0" smtClean="0"/>
              <a:t>Dr. </a:t>
            </a:r>
            <a:r>
              <a:rPr lang="de-DE" sz="2800" dirty="0" err="1" smtClean="0"/>
              <a:t>Lechleitner</a:t>
            </a:r>
            <a:r>
              <a:rPr lang="de-DE" sz="2800" dirty="0" smtClean="0"/>
              <a:t>, BKH Lienz</a:t>
            </a:r>
          </a:p>
          <a:p>
            <a:r>
              <a:rPr lang="de-DE" sz="2800" dirty="0" smtClean="0"/>
              <a:t>Ansprechpartner für Ärzte: </a:t>
            </a:r>
            <a:r>
              <a:rPr lang="de-DE" sz="2800" dirty="0" smtClean="0"/>
              <a:t>eigentlich niemand</a:t>
            </a:r>
            <a:r>
              <a:rPr lang="de-DE" sz="2800" dirty="0" smtClean="0"/>
              <a:t>,</a:t>
            </a:r>
          </a:p>
          <a:p>
            <a:r>
              <a:rPr lang="de-DE" sz="2800" dirty="0" smtClean="0"/>
              <a:t>Geplant</a:t>
            </a:r>
            <a:r>
              <a:rPr lang="de-DE" sz="2800" dirty="0" smtClean="0"/>
              <a:t> von Dr.. </a:t>
            </a:r>
            <a:r>
              <a:rPr lang="de-DE" sz="2800" dirty="0" err="1" smtClean="0"/>
              <a:t>Krösselhuber</a:t>
            </a:r>
            <a:r>
              <a:rPr lang="de-DE" sz="2800" dirty="0" smtClean="0"/>
              <a:t>: </a:t>
            </a:r>
            <a:r>
              <a:rPr lang="de-DE" sz="2800" dirty="0" smtClean="0"/>
              <a:t>Vorbereitungskurs </a:t>
            </a:r>
            <a:r>
              <a:rPr lang="de-DE" sz="2800" dirty="0" smtClean="0"/>
              <a:t>e-</a:t>
            </a:r>
            <a:r>
              <a:rPr lang="de-DE" sz="2800" dirty="0" err="1" smtClean="0"/>
              <a:t>course</a:t>
            </a:r>
            <a:r>
              <a:rPr lang="de-DE" sz="2800" dirty="0" smtClean="0"/>
              <a:t> in </a:t>
            </a:r>
            <a:r>
              <a:rPr lang="de-DE" sz="2800" dirty="0" err="1" smtClean="0"/>
              <a:t>tropical</a:t>
            </a:r>
            <a:r>
              <a:rPr lang="de-DE" sz="2800" dirty="0" smtClean="0"/>
              <a:t> </a:t>
            </a:r>
            <a:r>
              <a:rPr lang="de-DE" sz="2800" dirty="0" err="1" smtClean="0"/>
              <a:t>medicine</a:t>
            </a:r>
            <a:r>
              <a:rPr lang="de-DE" sz="2800" dirty="0" smtClean="0"/>
              <a:t> für künftige </a:t>
            </a:r>
            <a:r>
              <a:rPr lang="de-DE" sz="2800" dirty="0" err="1" smtClean="0"/>
              <a:t>volunteers</a:t>
            </a:r>
            <a:r>
              <a:rPr lang="de-DE" sz="2800" dirty="0" smtClean="0"/>
              <a:t>  </a:t>
            </a:r>
            <a:r>
              <a:rPr lang="de-DE" sz="2800" dirty="0" smtClean="0"/>
              <a:t>( </a:t>
            </a:r>
            <a:r>
              <a:rPr lang="de-DE" sz="2800" dirty="0" smtClean="0"/>
              <a:t>Zielgruppen: pensionierte Kollegen, Lehrpraktikanten)</a:t>
            </a:r>
          </a:p>
          <a:p>
            <a:r>
              <a:rPr lang="de-DE" sz="2800" dirty="0" smtClean="0"/>
              <a:t>Weiterbildung für Krankenschwestern des KH und der Pflegeheime und Ärzte wird intern in Osttirol organisiert. </a:t>
            </a:r>
          </a:p>
          <a:p>
            <a:r>
              <a:rPr lang="de-DE" sz="2800" dirty="0" smtClean="0"/>
              <a:t> </a:t>
            </a:r>
            <a:endParaRPr lang="de-DE" sz="2800" dirty="0" smtClean="0"/>
          </a:p>
          <a:p>
            <a:endParaRPr lang="de-DE" dirty="0" smtClean="0"/>
          </a:p>
          <a:p>
            <a:pPr eaLnBrk="1" hangingPunct="1"/>
            <a:endParaRPr lang="de-DE"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eaLnBrk="1" fontAlgn="auto" hangingPunct="1">
              <a:spcAft>
                <a:spcPts val="0"/>
              </a:spcAft>
              <a:defRPr/>
            </a:pPr>
            <a:r>
              <a:rPr lang="de-DE" smtClean="0">
                <a:solidFill>
                  <a:schemeClr val="tx2">
                    <a:satMod val="130000"/>
                  </a:schemeClr>
                </a:solidFill>
              </a:rPr>
              <a:t>BFI     </a:t>
            </a:r>
            <a:r>
              <a:rPr lang="de-DE" dirty="0" smtClean="0">
                <a:solidFill>
                  <a:schemeClr val="tx2">
                    <a:satMod val="130000"/>
                  </a:schemeClr>
                </a:solidFill>
              </a:rPr>
              <a:t>Berufsförderungsinstitut</a:t>
            </a:r>
            <a:endParaRPr lang="de-DE" dirty="0">
              <a:solidFill>
                <a:schemeClr val="tx2">
                  <a:satMod val="130000"/>
                </a:schemeClr>
              </a:solidFill>
            </a:endParaRPr>
          </a:p>
        </p:txBody>
      </p:sp>
      <p:sp>
        <p:nvSpPr>
          <p:cNvPr id="15363" name="Inhaltsplatzhalter 2"/>
          <p:cNvSpPr>
            <a:spLocks noGrp="1"/>
          </p:cNvSpPr>
          <p:nvPr>
            <p:ph idx="1"/>
          </p:nvPr>
        </p:nvSpPr>
        <p:spPr/>
        <p:txBody>
          <a:bodyPr/>
          <a:lstStyle/>
          <a:p>
            <a:r>
              <a:rPr lang="de-DE" sz="2800" b="1" dirty="0" smtClean="0"/>
              <a:t>BFI Tirol Bezirksstelle Lienz</a:t>
            </a:r>
            <a:br>
              <a:rPr lang="de-DE" sz="2800" b="1" dirty="0" smtClean="0"/>
            </a:br>
            <a:r>
              <a:rPr lang="de-DE" sz="2800" b="1" dirty="0" smtClean="0"/>
              <a:t>Leitung:  </a:t>
            </a:r>
            <a:r>
              <a:rPr lang="de-DE" sz="2800" dirty="0" smtClean="0"/>
              <a:t>Helga Falkner</a:t>
            </a:r>
          </a:p>
          <a:p>
            <a:r>
              <a:rPr lang="de-DE" sz="2800" dirty="0" smtClean="0"/>
              <a:t>Beda-Weber-Gasse 22, 9900 Lienz</a:t>
            </a:r>
          </a:p>
          <a:p>
            <a:r>
              <a:rPr lang="de-DE" sz="2800" dirty="0" smtClean="0"/>
              <a:t>Telefon+43 4852 61292-23</a:t>
            </a:r>
            <a:br>
              <a:rPr lang="de-DE" sz="2800" dirty="0" smtClean="0"/>
            </a:br>
            <a:r>
              <a:rPr lang="de-DE" sz="2800" dirty="0" smtClean="0"/>
              <a:t>Fax+43 4852 61292-24</a:t>
            </a:r>
            <a:br>
              <a:rPr lang="de-DE" sz="2800" dirty="0" smtClean="0"/>
            </a:br>
            <a:r>
              <a:rPr lang="de-DE" sz="2800" dirty="0" smtClean="0">
                <a:hlinkClick r:id="rId2"/>
              </a:rPr>
              <a:t>lienz@bfi-tirol.at</a:t>
            </a:r>
            <a:br>
              <a:rPr lang="de-DE" sz="2800" dirty="0" smtClean="0">
                <a:hlinkClick r:id="rId2"/>
              </a:rPr>
            </a:br>
            <a:r>
              <a:rPr lang="de-DE" sz="2800" dirty="0" smtClean="0">
                <a:hlinkClick r:id="rId3"/>
              </a:rPr>
              <a:t>www.bfi-tirol.or.at</a:t>
            </a:r>
            <a:endParaRPr lang="de-DE" sz="2800" dirty="0" smtClean="0"/>
          </a:p>
          <a:p>
            <a:r>
              <a:rPr lang="de-DE" dirty="0" smtClean="0"/>
              <a:t>Angebot Studienberechtigungsprüfung </a:t>
            </a:r>
          </a:p>
          <a:p>
            <a:pPr eaLnBrk="1" hangingPunct="1"/>
            <a:r>
              <a:rPr lang="de-DE" dirty="0" smtClean="0"/>
              <a:t>Vorbereitungskurse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Bildungshaus Osttirol</a:t>
            </a:r>
            <a:endParaRPr lang="de-DE" dirty="0">
              <a:solidFill>
                <a:schemeClr val="tx2">
                  <a:satMod val="130000"/>
                </a:schemeClr>
              </a:solidFill>
            </a:endParaRPr>
          </a:p>
        </p:txBody>
      </p:sp>
      <p:sp>
        <p:nvSpPr>
          <p:cNvPr id="16387" name="Inhaltsplatzhalter 2"/>
          <p:cNvSpPr>
            <a:spLocks noGrp="1"/>
          </p:cNvSpPr>
          <p:nvPr>
            <p:ph idx="1"/>
          </p:nvPr>
        </p:nvSpPr>
        <p:spPr/>
        <p:txBody>
          <a:bodyPr/>
          <a:lstStyle/>
          <a:p>
            <a:r>
              <a:rPr lang="de-DE" sz="2400" dirty="0" smtClean="0"/>
              <a:t>Dr. Gabriele Lehner</a:t>
            </a:r>
          </a:p>
          <a:p>
            <a:r>
              <a:rPr lang="de-DE" sz="2400" dirty="0" smtClean="0"/>
              <a:t>Kärntner Str. 42, 9900 Lienz</a:t>
            </a:r>
            <a:br>
              <a:rPr lang="de-DE" sz="2400" dirty="0" smtClean="0"/>
            </a:br>
            <a:r>
              <a:rPr lang="de-DE" sz="2400" dirty="0" smtClean="0"/>
              <a:t>04852 65133</a:t>
            </a:r>
            <a:br>
              <a:rPr lang="de-DE" sz="2400" dirty="0" smtClean="0"/>
            </a:br>
            <a:r>
              <a:rPr lang="de-DE" sz="2400" dirty="0" smtClean="0">
                <a:hlinkClick r:id="rId2"/>
              </a:rPr>
              <a:t>office@bildungshaus.info</a:t>
            </a:r>
            <a:r>
              <a:rPr lang="de-DE" sz="2400" dirty="0" smtClean="0"/>
              <a:t/>
            </a:r>
            <a:br>
              <a:rPr lang="de-DE" sz="2400" dirty="0" smtClean="0"/>
            </a:br>
            <a:r>
              <a:rPr lang="de-DE" sz="2400" dirty="0" smtClean="0">
                <a:hlinkClick r:id="rId3"/>
              </a:rPr>
              <a:t>www.bildungshaus.info</a:t>
            </a:r>
            <a:r>
              <a:rPr lang="de-DE" sz="2400" dirty="0" smtClean="0"/>
              <a:t> </a:t>
            </a:r>
          </a:p>
          <a:p>
            <a:pPr eaLnBrk="1" hangingPunct="1"/>
            <a:r>
              <a:rPr lang="de-DE" sz="2800" dirty="0" smtClean="0"/>
              <a:t>Derzeit findet im BHO ein Uni Lehrgang für „Systemisches Management“ statt.</a:t>
            </a:r>
          </a:p>
          <a:p>
            <a:r>
              <a:rPr lang="de-DE" sz="2800" dirty="0" smtClean="0"/>
              <a:t>Dauer Okt 2014 – März 2016</a:t>
            </a:r>
            <a:br>
              <a:rPr lang="de-DE" sz="2800" dirty="0" smtClean="0"/>
            </a:br>
            <a:r>
              <a:rPr lang="de-DE" sz="2800" dirty="0" smtClean="0"/>
              <a:t>Fortführung noch offen</a:t>
            </a:r>
          </a:p>
          <a:p>
            <a:r>
              <a:rPr lang="de-DE" sz="2800" dirty="0" smtClean="0"/>
              <a:t>Eine Kooperation mit der Universität Graz</a:t>
            </a:r>
          </a:p>
          <a:p>
            <a:r>
              <a:rPr lang="de-DE" sz="2800" dirty="0" smtClean="0"/>
              <a:t>Für andere Veranstaltungen werden häufig Referenten von verschiedenen Unis eingeladen.</a:t>
            </a:r>
          </a:p>
          <a:p>
            <a:endParaRPr lang="de-DE" dirty="0" smtClean="0"/>
          </a:p>
          <a:p>
            <a:pPr eaLnBrk="1" hangingPunct="1"/>
            <a:endParaRPr lang="de-DE" dirty="0" smtClean="0"/>
          </a:p>
          <a:p>
            <a:pPr eaLnBrk="1" hangingPunct="1"/>
            <a:endParaRPr lang="de-DE"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defRPr/>
            </a:pPr>
            <a:r>
              <a:rPr lang="de-DE" dirty="0" err="1" smtClean="0"/>
              <a:t>Birdlife</a:t>
            </a:r>
            <a:r>
              <a:rPr lang="de-DE" dirty="0" smtClean="0"/>
              <a:t> – Regionalstelle Osttirol</a:t>
            </a:r>
            <a:endParaRPr lang="de-DE" dirty="0"/>
          </a:p>
        </p:txBody>
      </p:sp>
      <p:sp>
        <p:nvSpPr>
          <p:cNvPr id="17411" name="Inhaltsplatzhalter 2"/>
          <p:cNvSpPr>
            <a:spLocks noGrp="1"/>
          </p:cNvSpPr>
          <p:nvPr>
            <p:ph idx="1"/>
          </p:nvPr>
        </p:nvSpPr>
        <p:spPr/>
        <p:txBody>
          <a:bodyPr/>
          <a:lstStyle/>
          <a:p>
            <a:r>
              <a:rPr lang="de-DE" sz="2000" dirty="0" smtClean="0"/>
              <a:t>Ansprechpartner</a:t>
            </a:r>
            <a:br>
              <a:rPr lang="de-DE" sz="2000" dirty="0" smtClean="0"/>
            </a:br>
            <a:r>
              <a:rPr lang="de-DE" sz="2000" b="1" dirty="0" smtClean="0"/>
              <a:t>Dr. Dieter Moritz</a:t>
            </a:r>
            <a:r>
              <a:rPr lang="de-DE" sz="2000" dirty="0" smtClean="0"/>
              <a:t>, </a:t>
            </a:r>
            <a:r>
              <a:rPr lang="de-DE" sz="2000" dirty="0" err="1" smtClean="0"/>
              <a:t>Kärntnerstr</a:t>
            </a:r>
            <a:r>
              <a:rPr lang="de-DE" sz="2000" dirty="0" smtClean="0"/>
              <a:t>. 7, 9900 Lienz; (04852/62875) oder </a:t>
            </a:r>
            <a:r>
              <a:rPr lang="de-DE" sz="2000" dirty="0" smtClean="0">
                <a:hlinkClick r:id="rId2"/>
              </a:rPr>
              <a:t>dieter.moritz@aon.at</a:t>
            </a:r>
            <a:endParaRPr lang="de-DE" sz="2000" dirty="0" smtClean="0"/>
          </a:p>
          <a:p>
            <a:r>
              <a:rPr lang="de-DE" sz="2000" dirty="0" smtClean="0"/>
              <a:t>Vorträge und Exkursionen</a:t>
            </a:r>
            <a:br>
              <a:rPr lang="de-DE" sz="2000" dirty="0" smtClean="0"/>
            </a:br>
            <a:endParaRPr lang="de-DE" sz="2000" u="sng" dirty="0" smtClean="0"/>
          </a:p>
          <a:p>
            <a:r>
              <a:rPr lang="de-DE" sz="2000" dirty="0" smtClean="0"/>
              <a:t>Mi, 20.  Jänner 2016: </a:t>
            </a:r>
            <a:r>
              <a:rPr lang="de-DE" sz="2000" b="1" dirty="0" smtClean="0"/>
              <a:t>Aufwind für den Waldrapp – zur Wiederansiedlung eines Zugvogels</a:t>
            </a:r>
            <a:r>
              <a:rPr lang="de-DE" sz="2000" dirty="0" smtClean="0"/>
              <a:t/>
            </a:r>
            <a:br>
              <a:rPr lang="de-DE" sz="2000" dirty="0" smtClean="0"/>
            </a:br>
            <a:r>
              <a:rPr lang="de-DE" sz="2000" dirty="0" smtClean="0"/>
              <a:t>JOHANNES FRITZ, Mutters</a:t>
            </a:r>
          </a:p>
          <a:p>
            <a:r>
              <a:rPr lang="de-DE" sz="2000" b="1" dirty="0" smtClean="0"/>
              <a:t>+</a:t>
            </a:r>
            <a:r>
              <a:rPr lang="de-DE" sz="2000" dirty="0" smtClean="0"/>
              <a:t> Mi, 17. Februar 2016: </a:t>
            </a:r>
            <a:r>
              <a:rPr lang="de-DE" sz="2000" b="1" dirty="0" smtClean="0"/>
              <a:t>Das kleine Einmaleins der Vogelfütterung </a:t>
            </a:r>
            <a:r>
              <a:rPr lang="de-DE" sz="2000" dirty="0" smtClean="0"/>
              <a:t>GERALD PFIFFINGER, </a:t>
            </a:r>
            <a:r>
              <a:rPr lang="de-DE" sz="2000" dirty="0" err="1" smtClean="0"/>
              <a:t>BirdLife</a:t>
            </a:r>
            <a:r>
              <a:rPr lang="de-DE" sz="2000" dirty="0" smtClean="0"/>
              <a:t> Österreich</a:t>
            </a:r>
          </a:p>
          <a:p>
            <a:r>
              <a:rPr lang="de-DE" sz="2000" b="1" dirty="0" smtClean="0"/>
              <a:t>+</a:t>
            </a:r>
            <a:r>
              <a:rPr lang="de-DE" sz="2000" dirty="0" smtClean="0"/>
              <a:t> Mi, 23. März 2016: </a:t>
            </a:r>
            <a:r>
              <a:rPr lang="de-DE" sz="2000" b="1" dirty="0" smtClean="0"/>
              <a:t>Das Donaudelta – Europas größtes Feuchtgebiet – aus der Vogelperspektive</a:t>
            </a:r>
            <a:r>
              <a:rPr lang="de-DE" sz="2000" dirty="0" smtClean="0"/>
              <a:t/>
            </a:r>
            <a:br>
              <a:rPr lang="de-DE" sz="2000" dirty="0" smtClean="0"/>
            </a:br>
            <a:r>
              <a:rPr lang="de-DE" sz="2000" dirty="0" smtClean="0"/>
              <a:t>DR. PETER WIEDNER, </a:t>
            </a:r>
            <a:r>
              <a:rPr lang="de-DE" sz="2000" dirty="0" err="1" smtClean="0"/>
              <a:t>Pischeldorf</a:t>
            </a:r>
            <a:r>
              <a:rPr lang="de-DE" sz="2000" dirty="0" smtClean="0"/>
              <a:t>, Kärnten</a:t>
            </a:r>
          </a:p>
          <a:p>
            <a:r>
              <a:rPr lang="de-DE" sz="2000" b="1" dirty="0" smtClean="0"/>
              <a:t>+</a:t>
            </a:r>
            <a:r>
              <a:rPr lang="de-DE" sz="2000" dirty="0" smtClean="0"/>
              <a:t> Mi, 20.  April 2016: </a:t>
            </a:r>
            <a:r>
              <a:rPr lang="de-DE" sz="2000" b="1" dirty="0" smtClean="0"/>
              <a:t>Es pfeift durch Mark und Bein. Rohstoffressource Vogel in Vorgeschichte, Mittelalter und Neuzeit </a:t>
            </a:r>
            <a:r>
              <a:rPr lang="de-DE" sz="2000" dirty="0" smtClean="0"/>
              <a:t>MICHAEL SCHICK und ELIAS FLATSCHER, Innsbruck</a:t>
            </a:r>
          </a:p>
          <a:p>
            <a:endParaRPr lang="de-DE"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eaLnBrk="1" fontAlgn="auto" hangingPunct="1">
              <a:spcAft>
                <a:spcPts val="0"/>
              </a:spcAft>
              <a:defRPr/>
            </a:pPr>
            <a:r>
              <a:rPr lang="de-DE" dirty="0" smtClean="0">
                <a:solidFill>
                  <a:schemeClr val="tx2">
                    <a:satMod val="130000"/>
                  </a:schemeClr>
                </a:solidFill>
              </a:rPr>
              <a:t>Fernstudienzentrum der UNI Linz</a:t>
            </a:r>
            <a:endParaRPr lang="de-DE" dirty="0">
              <a:solidFill>
                <a:schemeClr val="tx2">
                  <a:satMod val="130000"/>
                </a:schemeClr>
              </a:solidFill>
            </a:endParaRPr>
          </a:p>
        </p:txBody>
      </p:sp>
      <p:sp>
        <p:nvSpPr>
          <p:cNvPr id="18435" name="Inhaltsplatzhalter 2"/>
          <p:cNvSpPr>
            <a:spLocks noGrp="1"/>
          </p:cNvSpPr>
          <p:nvPr>
            <p:ph idx="1"/>
          </p:nvPr>
        </p:nvSpPr>
        <p:spPr/>
        <p:txBody>
          <a:bodyPr/>
          <a:lstStyle/>
          <a:p>
            <a:pPr eaLnBrk="1" hangingPunct="1"/>
            <a:r>
              <a:rPr lang="de-DE" sz="2400" dirty="0" smtClean="0"/>
              <a:t>Aufbau einer Erstinformationsstelle in Osttirol über Angebot der </a:t>
            </a:r>
            <a:r>
              <a:rPr lang="de-DE" sz="2400" dirty="0" err="1" smtClean="0"/>
              <a:t>Fernuni</a:t>
            </a:r>
            <a:r>
              <a:rPr lang="de-DE" sz="2400" dirty="0" smtClean="0"/>
              <a:t> Hagen und des Online Jus Studiums an der UNI Linz u.a. </a:t>
            </a:r>
          </a:p>
          <a:p>
            <a:pPr eaLnBrk="1" hangingPunct="1"/>
            <a:r>
              <a:rPr lang="de-DE" sz="2400" dirty="0" smtClean="0"/>
              <a:t>Schriftliches Informationsmaterial </a:t>
            </a:r>
          </a:p>
          <a:p>
            <a:pPr eaLnBrk="1" hangingPunct="1"/>
            <a:r>
              <a:rPr lang="de-DE" sz="2400" dirty="0" smtClean="0"/>
              <a:t>Detailberatung in den Fernstudienzentren Villach und Saalfelden</a:t>
            </a:r>
          </a:p>
          <a:p>
            <a:pPr eaLnBrk="1" hangingPunct="1"/>
            <a:r>
              <a:rPr lang="de-DE" sz="2400" dirty="0" smtClean="0"/>
              <a:t>Bei Bedarf Gründung von regionalen Studiengruppen</a:t>
            </a:r>
          </a:p>
          <a:p>
            <a:pPr eaLnBrk="1" hangingPunct="1"/>
            <a:r>
              <a:rPr lang="de-DE" sz="2400" dirty="0" smtClean="0"/>
              <a:t>Ev.  Vorlesungen von Professoren der Fernuniversität in Lienz</a:t>
            </a:r>
          </a:p>
          <a:p>
            <a:pPr eaLnBrk="1" hangingPunct="1"/>
            <a:r>
              <a:rPr lang="de-DE" sz="2400" dirty="0" smtClean="0"/>
              <a:t>Online Beratung </a:t>
            </a:r>
          </a:p>
          <a:p>
            <a:pPr eaLnBrk="1" hangingPunct="1"/>
            <a:r>
              <a:rPr lang="de-DE" sz="2400" dirty="0" smtClean="0"/>
              <a:t>Ansprechpartner: Dr. Josef  Reif,  UNI Linz   Josef.Reif@jku.at</a:t>
            </a:r>
            <a:endParaRPr lang="de-DE" sz="2800" dirty="0" smtClean="0"/>
          </a:p>
          <a:p>
            <a:pPr eaLnBrk="1" hangingPunct="1"/>
            <a:endParaRPr lang="de-DE" dirty="0" smtClean="0"/>
          </a:p>
          <a:p>
            <a:pPr eaLnBrk="1" hangingPunct="1">
              <a:buFont typeface="Wingdings 2" pitchFamily="18" charset="2"/>
              <a:buNone/>
            </a:pPr>
            <a:endParaRPr lang="de-DE"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fontAlgn="auto" hangingPunct="1">
              <a:spcAft>
                <a:spcPts val="0"/>
              </a:spcAft>
              <a:defRPr/>
            </a:pPr>
            <a:r>
              <a:rPr lang="de-DE" dirty="0" smtClean="0">
                <a:solidFill>
                  <a:schemeClr val="tx2">
                    <a:satMod val="130000"/>
                  </a:schemeClr>
                </a:solidFill>
              </a:rPr>
              <a:t>     Bachelor „Krankenpflege“</a:t>
            </a:r>
            <a:endParaRPr lang="de-DE" dirty="0">
              <a:solidFill>
                <a:schemeClr val="tx2">
                  <a:satMod val="130000"/>
                </a:schemeClr>
              </a:solidFill>
            </a:endParaRPr>
          </a:p>
        </p:txBody>
      </p:sp>
      <p:sp>
        <p:nvSpPr>
          <p:cNvPr id="19459" name="Inhaltsplatzhalter 2"/>
          <p:cNvSpPr>
            <a:spLocks noGrp="1"/>
          </p:cNvSpPr>
          <p:nvPr>
            <p:ph idx="1"/>
          </p:nvPr>
        </p:nvSpPr>
        <p:spPr/>
        <p:txBody>
          <a:bodyPr/>
          <a:lstStyle/>
          <a:p>
            <a:pPr eaLnBrk="1" hangingPunct="1"/>
            <a:r>
              <a:rPr lang="de-DE" sz="2800" dirty="0" smtClean="0"/>
              <a:t>Soll in der Krankenpflegeschule Lienz angeboten werden,  wenn die rechtlichen und räumlichen Voraussetzungen gegeben sind. </a:t>
            </a:r>
          </a:p>
          <a:p>
            <a:pPr eaLnBrk="1" hangingPunct="1"/>
            <a:r>
              <a:rPr lang="de-DE" sz="2800" dirty="0" smtClean="0"/>
              <a:t>Derzeit studieren einige Schülerinnen neben der Ausbildung „Pflegewissenschaft“ an der UMIT in Hall.</a:t>
            </a:r>
          </a:p>
          <a:p>
            <a:pPr eaLnBrk="1" hangingPunct="1"/>
            <a:r>
              <a:rPr lang="de-DE" sz="2800" dirty="0" smtClean="0">
                <a:hlinkClick r:id="rId2"/>
              </a:rPr>
              <a:t>http://www.gukps-lienz.at</a:t>
            </a:r>
            <a:r>
              <a:rPr lang="de-DE" sz="2800" dirty="0" smtClean="0"/>
              <a:t/>
            </a:r>
            <a:br>
              <a:rPr lang="de-DE" sz="2800" dirty="0" smtClean="0"/>
            </a:br>
            <a:r>
              <a:rPr lang="nn-NO" sz="2800" dirty="0" smtClean="0">
                <a:hlinkClick r:id="rId3"/>
              </a:rPr>
              <a:t>Mag. Manuela Girstmair</a:t>
            </a:r>
            <a:r>
              <a:rPr lang="nn-NO" sz="2800" dirty="0" smtClean="0"/>
              <a:t> , </a:t>
            </a:r>
            <a:br>
              <a:rPr lang="nn-NO" sz="2800" dirty="0" smtClean="0"/>
            </a:br>
            <a:r>
              <a:rPr lang="nn-NO" sz="2800" dirty="0" smtClean="0"/>
              <a:t>Direktorin Tel. 04852/606/227 Mail: </a:t>
            </a:r>
            <a:r>
              <a:rPr lang="nn-NO" sz="2800" dirty="0" smtClean="0">
                <a:hlinkClick r:id="rId4"/>
              </a:rPr>
              <a:t>m.girstmair@gukps-lienz.at</a:t>
            </a:r>
            <a:endParaRPr lang="de-DE" sz="2800" dirty="0" smtClean="0"/>
          </a:p>
          <a:p>
            <a:pPr eaLnBrk="1" hangingPunct="1"/>
            <a:endParaRPr lang="de-DE" sz="36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ad">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ya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621</Words>
  <Application>Microsoft Office PowerPoint</Application>
  <PresentationFormat>Bildschirmpräsentation (4:3)</PresentationFormat>
  <Paragraphs>197</Paragraphs>
  <Slides>32</Slides>
  <Notes>0</Notes>
  <HiddenSlides>0</HiddenSlides>
  <MMClips>0</MMClips>
  <ScaleCrop>false</ScaleCrop>
  <HeadingPairs>
    <vt:vector size="4" baseType="variant">
      <vt:variant>
        <vt:lpstr>Design</vt:lpstr>
      </vt:variant>
      <vt:variant>
        <vt:i4>1</vt:i4>
      </vt:variant>
      <vt:variant>
        <vt:lpstr>Folientitel</vt:lpstr>
      </vt:variant>
      <vt:variant>
        <vt:i4>32</vt:i4>
      </vt:variant>
    </vt:vector>
  </HeadingPairs>
  <TitlesOfParts>
    <vt:vector size="33" baseType="lpstr">
      <vt:lpstr>Nyad</vt:lpstr>
      <vt:lpstr>                 Wissenschaftliche Weiterbildung  in der Region  Aktuelle Angebote und Initiativen Stand 2 /2016 Ansprechpartner und Adressen   </vt:lpstr>
      <vt:lpstr>Folie 2</vt:lpstr>
      <vt:lpstr>      AGUNTUM - Museum</vt:lpstr>
      <vt:lpstr>    Ärztliche  Weiterbildung  1</vt:lpstr>
      <vt:lpstr>BFI     Berufsförderungsinstitut</vt:lpstr>
      <vt:lpstr>        Bildungshaus Osttirol</vt:lpstr>
      <vt:lpstr>Birdlife – Regionalstelle Osttirol</vt:lpstr>
      <vt:lpstr>Fernstudienzentrum der UNI Linz</vt:lpstr>
      <vt:lpstr>     Bachelor „Krankenpflege“</vt:lpstr>
      <vt:lpstr>Haus des Wassers in St. Jakob  </vt:lpstr>
      <vt:lpstr>„Holz verbindet“ Symposium </vt:lpstr>
      <vt:lpstr>KUNSTWERK - Sommerakademie</vt:lpstr>
      <vt:lpstr>        Landwirtschaft u.a. </vt:lpstr>
      <vt:lpstr>                   LFI </vt:lpstr>
      <vt:lpstr> Fachhochschullehrgang                                MECHATRONIK</vt:lpstr>
      <vt:lpstr>  NAGO  Naturwissenschaftliche  AG Osttirol   </vt:lpstr>
      <vt:lpstr>      Nationalpark -Akademie </vt:lpstr>
      <vt:lpstr>Pädagogische Hochschule Tirol</vt:lpstr>
      <vt:lpstr>      REVITAL  Akademie </vt:lpstr>
      <vt:lpstr>      Sozialpädagogik Lehrgang                          Schloss Lengberg    </vt:lpstr>
      <vt:lpstr>  Sprachwissenschaft in Kals  9. - 12. Juni 2016</vt:lpstr>
      <vt:lpstr>   Soziologiegespräche Matrei</vt:lpstr>
      <vt:lpstr>        Stadtbücherei Lienz</vt:lpstr>
      <vt:lpstr>    TAP – Tiroler Photoarchiv</vt:lpstr>
      <vt:lpstr>      Tiroler Bildungsforum</vt:lpstr>
      <vt:lpstr>UNIVERSITÄT IM DORF -                                         Außervillgraten</vt:lpstr>
      <vt:lpstr>      Vordenken für Osttirol      </vt:lpstr>
      <vt:lpstr>WIFI -               Wirtschaftsförderungsinstitut </vt:lpstr>
      <vt:lpstr> Verein „Bildung bringt Frieden“</vt:lpstr>
      <vt:lpstr>        Partner außerhalb von Osttirol</vt:lpstr>
      <vt:lpstr> Campus Osttirol 2.0</vt:lpstr>
      <vt:lpstr>Weiterführende Links </vt:lpstr>
    </vt:vector>
  </TitlesOfParts>
  <Company>Frost-RL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Wissenschaftliche Weiterbildung                   in Osttirol</dc:title>
  <dc:creator>user</dc:creator>
  <cp:lastModifiedBy>user</cp:lastModifiedBy>
  <cp:revision>83</cp:revision>
  <dcterms:created xsi:type="dcterms:W3CDTF">2016-01-13T17:14:14Z</dcterms:created>
  <dcterms:modified xsi:type="dcterms:W3CDTF">2016-04-03T15:22:31Z</dcterms:modified>
</cp:coreProperties>
</file>